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85" r:id="rId5"/>
  </p:sldMasterIdLst>
  <p:notesMasterIdLst>
    <p:notesMasterId r:id="rId64"/>
  </p:notesMasterIdLst>
  <p:sldIdLst>
    <p:sldId id="409" r:id="rId6"/>
    <p:sldId id="257" r:id="rId7"/>
    <p:sldId id="258" r:id="rId8"/>
    <p:sldId id="422" r:id="rId9"/>
    <p:sldId id="415" r:id="rId10"/>
    <p:sldId id="416" r:id="rId11"/>
    <p:sldId id="414" r:id="rId12"/>
    <p:sldId id="299" r:id="rId13"/>
    <p:sldId id="362" r:id="rId14"/>
    <p:sldId id="407" r:id="rId15"/>
    <p:sldId id="336" r:id="rId16"/>
    <p:sldId id="305" r:id="rId17"/>
    <p:sldId id="365" r:id="rId18"/>
    <p:sldId id="315" r:id="rId19"/>
    <p:sldId id="420" r:id="rId20"/>
    <p:sldId id="419" r:id="rId21"/>
    <p:sldId id="426" r:id="rId22"/>
    <p:sldId id="328" r:id="rId23"/>
    <p:sldId id="390" r:id="rId24"/>
    <p:sldId id="394" r:id="rId25"/>
    <p:sldId id="396" r:id="rId26"/>
    <p:sldId id="427" r:id="rId27"/>
    <p:sldId id="428" r:id="rId28"/>
    <p:sldId id="392" r:id="rId29"/>
    <p:sldId id="378" r:id="rId30"/>
    <p:sldId id="398" r:id="rId31"/>
    <p:sldId id="386" r:id="rId32"/>
    <p:sldId id="334" r:id="rId33"/>
    <p:sldId id="353" r:id="rId34"/>
    <p:sldId id="401" r:id="rId35"/>
    <p:sldId id="402" r:id="rId36"/>
    <p:sldId id="403" r:id="rId37"/>
    <p:sldId id="404" r:id="rId38"/>
    <p:sldId id="405" r:id="rId39"/>
    <p:sldId id="406" r:id="rId40"/>
    <p:sldId id="424" r:id="rId41"/>
    <p:sldId id="425" r:id="rId42"/>
    <p:sldId id="423" r:id="rId43"/>
    <p:sldId id="259" r:id="rId44"/>
    <p:sldId id="364" r:id="rId45"/>
    <p:sldId id="287" r:id="rId46"/>
    <p:sldId id="331" r:id="rId47"/>
    <p:sldId id="367" r:id="rId48"/>
    <p:sldId id="385" r:id="rId49"/>
    <p:sldId id="387" r:id="rId50"/>
    <p:sldId id="389" r:id="rId51"/>
    <p:sldId id="280" r:id="rId52"/>
    <p:sldId id="393" r:id="rId53"/>
    <p:sldId id="283" r:id="rId54"/>
    <p:sldId id="268" r:id="rId55"/>
    <p:sldId id="269" r:id="rId56"/>
    <p:sldId id="376" r:id="rId57"/>
    <p:sldId id="337" r:id="rId58"/>
    <p:sldId id="400" r:id="rId59"/>
    <p:sldId id="410" r:id="rId60"/>
    <p:sldId id="270" r:id="rId61"/>
    <p:sldId id="271" r:id="rId62"/>
    <p:sldId id="272" r:id="rId6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Front Matter" id="{6676F853-BA14-47E1-B53B-B843A96E2A79}">
          <p14:sldIdLst>
            <p14:sldId id="409"/>
            <p14:sldId id="257"/>
            <p14:sldId id="258"/>
            <p14:sldId id="422"/>
            <p14:sldId id="415"/>
            <p14:sldId id="416"/>
            <p14:sldId id="414"/>
          </p14:sldIdLst>
        </p14:section>
        <p14:section name="Problem Set up" id="{88294E19-6904-47AA-B184-F0E27FC1FB4C}">
          <p14:sldIdLst>
            <p14:sldId id="299"/>
            <p14:sldId id="362"/>
            <p14:sldId id="407"/>
            <p14:sldId id="336"/>
            <p14:sldId id="305"/>
            <p14:sldId id="365"/>
            <p14:sldId id="315"/>
            <p14:sldId id="420"/>
            <p14:sldId id="419"/>
            <p14:sldId id="426"/>
            <p14:sldId id="328"/>
            <p14:sldId id="390"/>
            <p14:sldId id="394"/>
            <p14:sldId id="396"/>
            <p14:sldId id="427"/>
            <p14:sldId id="428"/>
            <p14:sldId id="392"/>
            <p14:sldId id="378"/>
            <p14:sldId id="398"/>
            <p14:sldId id="386"/>
            <p14:sldId id="334"/>
            <p14:sldId id="353"/>
            <p14:sldId id="401"/>
            <p14:sldId id="402"/>
            <p14:sldId id="403"/>
            <p14:sldId id="404"/>
            <p14:sldId id="405"/>
            <p14:sldId id="406"/>
            <p14:sldId id="424"/>
            <p14:sldId id="425"/>
            <p14:sldId id="423"/>
            <p14:sldId id="259"/>
            <p14:sldId id="364"/>
            <p14:sldId id="287"/>
            <p14:sldId id="331"/>
            <p14:sldId id="367"/>
            <p14:sldId id="385"/>
            <p14:sldId id="387"/>
            <p14:sldId id="389"/>
          </p14:sldIdLst>
        </p14:section>
        <p14:section name="Embodiment Design" id="{71B43428-6807-4AB9-8248-BB854D4EEEFF}">
          <p14:sldIdLst/>
        </p14:section>
        <p14:section name="Build Phase" id="{FF596EF2-128C-4E64-A61A-F3E9BB20605F}">
          <p14:sldIdLst/>
        </p14:section>
        <p14:section name="Testing and Validation" id="{8E8EEF18-DF67-4650-A7B8-5C58F429AA84}">
          <p14:sldIdLst/>
        </p14:section>
        <p14:section name="Project Management" id="{A7BEC58C-F7F8-4BD6-84CB-16BE2DA38256}">
          <p14:sldIdLst/>
        </p14:section>
        <p14:section name="Summary" id="{4C300BF7-36E4-4088-9A61-FD5AD972028E}">
          <p14:sldIdLst/>
        </p14:section>
        <p14:section name="Backup Slides" id="{1B3CCD90-13A5-48D3-9111-A1677DE0799C}">
          <p14:sldIdLst/>
        </p14:section>
        <p14:section name="Functional Decopmosition" id="{EDC6A04F-423C-4940-855B-FC9FE1A86332}">
          <p14:sldIdLst>
            <p14:sldId id="280"/>
            <p14:sldId id="393"/>
          </p14:sldIdLst>
        </p14:section>
        <p14:section name="Concept Selection" id="{8CB161AF-49DE-4F03-B00D-781A04968C2F}">
          <p14:sldIdLst>
            <p14:sldId id="283"/>
          </p14:sldIdLst>
        </p14:section>
        <p14:section name="Detailed Math" id="{8359201E-DCC9-4570-8795-589005A4ED44}">
          <p14:sldIdLst>
            <p14:sldId id="268"/>
          </p14:sldIdLst>
        </p14:section>
        <p14:section name="Back Matter" id="{3B477371-1A9E-4F72-87A4-6BB6BC7C18B6}">
          <p14:sldIdLst>
            <p14:sldId id="269"/>
            <p14:sldId id="376"/>
            <p14:sldId id="337"/>
            <p14:sldId id="400"/>
            <p14:sldId id="410"/>
            <p14:sldId id="270"/>
            <p14:sldId id="271"/>
            <p14:sldId id="272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CB9EE"/>
    <a:srgbClr val="CB2B5D"/>
    <a:srgbClr val="ED8594"/>
    <a:srgbClr val="C7A2F0"/>
    <a:srgbClr val="FAB4B4"/>
    <a:srgbClr val="F6EE8A"/>
    <a:srgbClr val="52C6AA"/>
    <a:srgbClr val="90B0F0"/>
    <a:srgbClr val="82D7E2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DBF58AF-AACA-43B5-BB65-35C644B93B7C}" v="462" dt="2023-02-21T12:32:31.328"/>
    <p1510:client id="{285E7CBE-A3E0-4C3A-BE9B-E4C391125821}" v="12" dt="2023-02-21T06:07:03.975"/>
    <p1510:client id="{D19D4B4C-CB27-494F-AA74-83BFD00BB68E}" v="210" dt="2023-02-20T19:13:18.030"/>
    <p1510:client id="{ECF9F4A5-9228-4B0A-A93A-CA39322EE471}" v="89" dt="2023-02-21T12:50:01.02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5" d="100"/>
          <a:sy n="65" d="100"/>
        </p:scale>
        <p:origin x="70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63" Type="http://schemas.openxmlformats.org/officeDocument/2006/relationships/slide" Target="slides/slide58.xml"/><Relationship Id="rId68" Type="http://schemas.openxmlformats.org/officeDocument/2006/relationships/tableStyles" Target="tableStyles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66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61" Type="http://schemas.openxmlformats.org/officeDocument/2006/relationships/slide" Target="slides/slide56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notesMaster" Target="notesMasters/notesMaster1.xml"/><Relationship Id="rId69" Type="http://schemas.microsoft.com/office/2015/10/relationships/revisionInfo" Target="revisionInfo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theme" Target="theme/theme1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Relationship Id="rId34" Type="http://schemas.openxmlformats.org/officeDocument/2006/relationships/slide" Target="slides/slide29.xml"/><Relationship Id="rId50" Type="http://schemas.openxmlformats.org/officeDocument/2006/relationships/slide" Target="slides/slide45.xml"/><Relationship Id="rId55" Type="http://schemas.openxmlformats.org/officeDocument/2006/relationships/slide" Target="slides/slide5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99F038-1167-4D95-8C53-B3C3292059ED}" type="datetimeFigureOut">
              <a:rPr lang="en-US" smtClean="0"/>
              <a:t>2/21/2023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048D8C-6117-40E4-8E16-004DA18562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32782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048D8C-6117-40E4-8E16-004DA18562C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090543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793875" y="1163638"/>
            <a:ext cx="5137150" cy="28908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6F6632-DC18-476B-92EC-EAF92F819765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A1308B-FF1A-45CC-8E13-F48312C12F9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974534" y="8835998"/>
            <a:ext cx="3040592" cy="466752"/>
          </a:xfrm>
          <a:prstGeom prst="rect">
            <a:avLst/>
          </a:prstGeom>
        </p:spPr>
        <p:txBody>
          <a:bodyPr/>
          <a:lstStyle/>
          <a:p>
            <a:r>
              <a:rPr lang="en-US"/>
              <a:t>smcconomy@eng.famu.fsu.edu</a:t>
            </a:r>
          </a:p>
          <a:p>
            <a:fld id="{EA048D8C-6117-40E4-8E16-004DA18562CA}" type="slidenum">
              <a:rPr lang="en-US" smtClean="0"/>
              <a:pPr/>
              <a:t>40</a:t>
            </a:fld>
            <a:endParaRPr lang="en-US"/>
          </a:p>
        </p:txBody>
      </p:sp>
      <p:sp>
        <p:nvSpPr>
          <p:cNvPr id="4" name="Header Placeholder 3">
            <a:extLst>
              <a:ext uri="{FF2B5EF4-FFF2-40B4-BE49-F238E27FC236}">
                <a16:creationId xmlns:a16="http://schemas.microsoft.com/office/drawing/2014/main" id="{72DEF79A-4137-4590-8A33-B0B40B43DDF4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900966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048D8C-6117-40E4-8E16-004DA18562CA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643077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793875" y="1163638"/>
            <a:ext cx="5137150" cy="28908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Target max stress and strain values for glass: 1KN/area, 3.5% strain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82437F-669F-4968-BF68-26B82B1117F4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95CDC7-0A48-4F65-AAC2-C2B07D91259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974534" y="8835998"/>
            <a:ext cx="3040592" cy="466752"/>
          </a:xfrm>
          <a:prstGeom prst="rect">
            <a:avLst/>
          </a:prstGeom>
        </p:spPr>
        <p:txBody>
          <a:bodyPr/>
          <a:lstStyle/>
          <a:p>
            <a:r>
              <a:rPr lang="en-US"/>
              <a:t>smcconomy@eng.famu.fsu.edu</a:t>
            </a:r>
          </a:p>
          <a:p>
            <a:fld id="{EA048D8C-6117-40E4-8E16-004DA18562CA}" type="slidenum">
              <a:rPr lang="en-US" smtClean="0"/>
              <a:pPr/>
              <a:t>42</a:t>
            </a:fld>
            <a:endParaRPr lang="en-US"/>
          </a:p>
        </p:txBody>
      </p:sp>
      <p:sp>
        <p:nvSpPr>
          <p:cNvPr id="4" name="Header Placeholder 3">
            <a:extLst>
              <a:ext uri="{FF2B5EF4-FFF2-40B4-BE49-F238E27FC236}">
                <a16:creationId xmlns:a16="http://schemas.microsoft.com/office/drawing/2014/main" id="{1C5E5CA0-1C16-4A00-A117-937DBF288E35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787173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776413" y="1128713"/>
            <a:ext cx="5137150" cy="28908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64C166-993A-466E-8B1C-D264331CEF04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26026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E948B3C8-4DDD-4D17-8D96-D77338C95AC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15332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7AF4E867-34E5-4066-9514-771D02352B9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55098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93775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626283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80596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330341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843781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04473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0C0F3E-4A09-436A-9BBB-B046EC3487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199" y="1122363"/>
            <a:ext cx="10515599" cy="2260355"/>
          </a:xfrm>
        </p:spPr>
        <p:txBody>
          <a:bodyPr anchor="b"/>
          <a:lstStyle>
            <a:lvl1pPr algn="l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146AC5B-A832-438B-B781-FE132E5AAD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3602038"/>
            <a:ext cx="10515600" cy="1655762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7" name="Footer Placeholder 4">
            <a:extLst>
              <a:ext uri="{FF2B5EF4-FFF2-40B4-BE49-F238E27FC236}">
                <a16:creationId xmlns:a16="http://schemas.microsoft.com/office/drawing/2014/main" id="{A2AF1849-F7DF-4428-8791-CDE01476CB7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9024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A6352D44-B364-42A1-8D5E-BCFA866BC2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9024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3444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18504D-5BE4-4919-80C3-80C2B9BA80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F9A1CB-2668-4894-ADCB-A673B2D15E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68C6C71-1F51-4083-9B19-7CAAC86133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CDFEF0BA-0963-43B0-83AE-8D12025965C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791B9EA7-BE7C-42BF-9F7B-DB36CF81AC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C21362B9-208D-4DB2-99B3-BA7D01212D56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363200" y="5611399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2527149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BCAC61-1959-44FA-8A93-F4B1FECD3D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57A0646-0B52-49E3-9349-C902CFC17E0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8A237A-1713-4B4E-961F-D4A79D934E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15B3B4FA-F86C-4A54-AFAB-544DAE57316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3D9B0C6B-D7A4-47B6-B443-041EBC0AFC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331E84F8-12C5-40E5-A45C-E4BEFB7ED94D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363200" y="5611399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35905236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One-thir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C400F8-4062-8141-93A4-F737209020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3474720" cy="409432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175A16-7233-054E-A36D-5F635B0232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404360" y="1825625"/>
            <a:ext cx="6949440" cy="409432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1C2CC54A-A1B1-40AC-8006-ABA9B9FC05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2C7F4A8C-DEC5-477A-A674-4F1B2015B2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D5E60FA-03DC-4DD3-ADB5-558FDAFF1803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363200" y="5611399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15174021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Two-third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C400F8-4062-8141-93A4-F737209020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879080" y="1828800"/>
            <a:ext cx="3474720" cy="409903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175A16-7233-054E-A36D-5F635B0232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199" y="1828800"/>
            <a:ext cx="6949440" cy="409903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5B3DA184-B0C9-474F-8A7B-BECFCD743D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399EE9E5-A378-44F2-BF9B-3202813097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F4882E59-CF7D-41E5-88A8-18E87385456E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363200" y="5611399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6987161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 Heading One-thir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565A75-5113-0442-B764-1FD593F8FE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A77C8D-4613-8845-985D-FCB670E2C1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75886"/>
            <a:ext cx="10515600" cy="6762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D13C29-A3D5-9E4C-B068-E58B25DE40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337360"/>
            <a:ext cx="3474720" cy="357733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7AD8FAD-63EC-D640-8732-76DCA0C4AA6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419600" y="2337360"/>
            <a:ext cx="6935788" cy="357733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6A54EEF4-638C-4F27-9E79-C445BD2A794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C9491CCE-C01C-4615-8BA6-1CD1D608290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5A07CFA4-F15B-47EA-AF7F-A6AD3A832D20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363200" y="5611399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30923310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C400F8-4062-8141-93A4-F737209020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879080" y="1854666"/>
            <a:ext cx="3474720" cy="405740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175A16-7233-054E-A36D-5F635B0232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200" y="1850122"/>
            <a:ext cx="3474720" cy="406194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4358640" y="1854666"/>
            <a:ext cx="3474720" cy="405740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62EC4D44-4A53-41D3-8C59-04C89173B82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5434E3D2-21FE-4821-84C7-F37A9A655F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8467819-2C73-41C7-911A-62CAD25D6424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363200" y="5611399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34380859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Bottom Two Column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C400F8-4062-8141-93A4-F737209020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05728" y="2958660"/>
            <a:ext cx="5148072" cy="297180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175A16-7233-054E-A36D-5F635B0232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200" y="1725735"/>
            <a:ext cx="10515600" cy="119787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38200" y="2958660"/>
            <a:ext cx="5148072" cy="2971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D3272883-C5F6-453F-B642-5AEA9FCD199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925BA8CE-14C6-4487-821D-849D15E301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055D11A9-8D12-43A7-91C1-D86FDA27EC0F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363200" y="5611399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137490968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Bottom Three Column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C400F8-4062-8141-93A4-F737209020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879080" y="2942891"/>
            <a:ext cx="3474720" cy="298503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175A16-7233-054E-A36D-5F635B0232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200" y="1850122"/>
            <a:ext cx="10515600" cy="109276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38200" y="2942891"/>
            <a:ext cx="3474720" cy="298503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4358640" y="2942891"/>
            <a:ext cx="3474720" cy="298503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4E81A263-0818-47C6-8419-B105D8EC14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1E4EFF03-7379-4634-8CE7-1E50B37A21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231353FF-A2A6-4825-8E2A-7404D3B1662D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363200" y="5611399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387846522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5CA276-3EEB-494F-BFE8-D3F3335B1E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38200" y="1804140"/>
            <a:ext cx="3474720" cy="365335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4358640" y="1804139"/>
            <a:ext cx="3474720" cy="365335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7879080" y="1804138"/>
            <a:ext cx="3474720" cy="365335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5CA77C8D-4613-8845-985D-FCB670E2C1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5457498"/>
            <a:ext cx="3473132" cy="457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9ACC2017-E855-D94A-8292-EDAF9ACDEF2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358640" y="5475891"/>
            <a:ext cx="3474720" cy="457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9ACC2017-E855-D94A-8292-EDAF9ACDEF2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875037" y="5475891"/>
            <a:ext cx="3478763" cy="457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1" name="Footer Placeholder 4">
            <a:extLst>
              <a:ext uri="{FF2B5EF4-FFF2-40B4-BE49-F238E27FC236}">
                <a16:creationId xmlns:a16="http://schemas.microsoft.com/office/drawing/2014/main" id="{A4D04F55-BE80-4059-BF8A-6F702ADB4413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22" name="Slide Number Placeholder 5">
            <a:extLst>
              <a:ext uri="{FF2B5EF4-FFF2-40B4-BE49-F238E27FC236}">
                <a16:creationId xmlns:a16="http://schemas.microsoft.com/office/drawing/2014/main" id="{706B4632-E0C2-463B-8EB6-1D869E087F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3E6AA582-4E7B-49AE-837A-566C2DE0F9DC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363200" y="5611399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405555409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s and 2 Row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5CA276-3EEB-494F-BFE8-D3F3335B1E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41248" y="1777261"/>
            <a:ext cx="3474720" cy="1600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4358640" y="1752600"/>
            <a:ext cx="3474720" cy="1600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7882128" y="1752600"/>
            <a:ext cx="3474720" cy="1600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5CA77C8D-4613-8845-985D-FCB670E2C1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1248" y="5545217"/>
            <a:ext cx="3473132" cy="457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9ACC2017-E855-D94A-8292-EDAF9ACDEF2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350882" y="5545217"/>
            <a:ext cx="3490236" cy="457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9ACC2017-E855-D94A-8292-EDAF9ACDEF2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882128" y="5545217"/>
            <a:ext cx="3490236" cy="457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5CA77C8D-4613-8845-985D-FCB670E2C17C}"/>
              </a:ext>
            </a:extLst>
          </p:cNvPr>
          <p:cNvSpPr>
            <a:spLocks noGrp="1"/>
          </p:cNvSpPr>
          <p:nvPr>
            <p:ph type="body" idx="17"/>
          </p:nvPr>
        </p:nvSpPr>
        <p:spPr>
          <a:xfrm>
            <a:off x="841248" y="3367525"/>
            <a:ext cx="3473132" cy="457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9ACC2017-E855-D94A-8292-EDAF9ACDEF2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350882" y="3367525"/>
            <a:ext cx="3490236" cy="457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9ACC2017-E855-D94A-8292-EDAF9ACDEF2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882128" y="3367525"/>
            <a:ext cx="3490236" cy="457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20"/>
          </p:nvPr>
        </p:nvSpPr>
        <p:spPr>
          <a:xfrm>
            <a:off x="841248" y="3930674"/>
            <a:ext cx="3474720" cy="1600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21"/>
          </p:nvPr>
        </p:nvSpPr>
        <p:spPr>
          <a:xfrm>
            <a:off x="4358640" y="3930673"/>
            <a:ext cx="3474720" cy="1600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22"/>
          </p:nvPr>
        </p:nvSpPr>
        <p:spPr>
          <a:xfrm>
            <a:off x="7882128" y="3930672"/>
            <a:ext cx="3474720" cy="1600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8" name="Footer Placeholder 4">
            <a:extLst>
              <a:ext uri="{FF2B5EF4-FFF2-40B4-BE49-F238E27FC236}">
                <a16:creationId xmlns:a16="http://schemas.microsoft.com/office/drawing/2014/main" id="{16936372-A19F-455C-B945-16E5A35B7510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29" name="Slide Number Placeholder 5">
            <a:extLst>
              <a:ext uri="{FF2B5EF4-FFF2-40B4-BE49-F238E27FC236}">
                <a16:creationId xmlns:a16="http://schemas.microsoft.com/office/drawing/2014/main" id="{8B0ABDF7-8194-447D-A272-1A3DC02167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9A3F2760-6514-4032-8AF5-6083FD049095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363200" y="5611399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25174039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52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780706-718F-4937-AE41-91149A90C7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689827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1C3683-A134-4A73-87DC-7E4AA575ED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377177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7B563618-9649-4CEA-804C-6869F5CE47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B3AA7267-3EF8-4D0F-A809-7F7DE091B3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705191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967899-E73B-4BF9-A6F6-10BDBA8425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5B12140-12DE-4EFB-AB1A-A5EAB1EF41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6D305A53-3690-46D2-A104-5A1EEDF081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3FC9C7AF-C253-42E7-B992-6028FA2225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B95E99A-9F80-4C7D-AAC6-2D59D6135ED3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363200" y="5611399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117022500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1E3BB56-D9D7-483D-B6AE-4CD0E22D42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22D5739-7C4F-4F55-8B39-9D9B57482A9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F880194F-5426-44AE-8F73-1EED5432429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09B7EBA2-D578-4400-BB2D-8C170D8B55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CD84267E-569B-4A7C-BE85-D236CF2BBC8A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363200" y="5611399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101096587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0C0F3E-4A09-436A-9BBB-B046EC3487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199" y="1122363"/>
            <a:ext cx="10515599" cy="2260355"/>
          </a:xfrm>
        </p:spPr>
        <p:txBody>
          <a:bodyPr anchor="b"/>
          <a:lstStyle>
            <a:lvl1pPr algn="l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146AC5B-A832-438B-B781-FE132E5AAD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3602038"/>
            <a:ext cx="10515600" cy="1655762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7" name="Footer Placeholder 4">
            <a:extLst>
              <a:ext uri="{FF2B5EF4-FFF2-40B4-BE49-F238E27FC236}">
                <a16:creationId xmlns:a16="http://schemas.microsoft.com/office/drawing/2014/main" id="{A2AF1849-F7DF-4428-8791-CDE01476CB7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9024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A6352D44-B364-42A1-8D5E-BCFA866BC2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9024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34446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780706-718F-4937-AE41-91149A90C7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689827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1C3683-A134-4A73-87DC-7E4AA575ED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377177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7B563618-9649-4CEA-804C-6869F5CE47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B3AA7267-3EF8-4D0F-A809-7F7DE091B3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705191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D8C336-3C5F-4475-B913-71AE9D1E1D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2AE19DB8-3628-4951-BF6A-AE9F8EE24D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99E47987-E3C3-4EAB-B8FE-3E7B8E195C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46B9EACB-CC9C-4FC1-93B9-07D1FEE48632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363200" y="5611399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361289223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994C2F-79BD-7046-9D8B-099FAA394F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65125"/>
            <a:ext cx="10515600" cy="556270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E05DEE7E-0EF5-4292-9002-C480C26889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1DCF93AF-E44B-4AAE-9370-805F844F5D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5668053A-9457-4B57-99D3-6FB087AB5CBC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363200" y="5615375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127489403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fini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E6AD58-0FFA-2B49-81D8-FE363DB757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923391"/>
            <a:ext cx="10515600" cy="530352"/>
          </a:xfrm>
        </p:spPr>
        <p:txBody>
          <a:bodyPr anchor="b">
            <a:normAutofit/>
          </a:bodyPr>
          <a:lstStyle>
            <a:lvl1pPr>
              <a:defRPr sz="3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D4B8B8-EA03-6046-961E-F7E0DD0920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2532991"/>
            <a:ext cx="10515600" cy="2743029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04C55961-A15A-41E6-A4EE-D74BD3E2662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20CC225A-72BE-4CEE-8525-05F018C9EF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CE9AEC4-5BB8-4916-BDC8-522A52E8D834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363200" y="5611399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9402675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1440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CED841-5B96-493E-B5C6-3F11E62C5B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8A1748-C7E9-47CB-8DD5-CAF35627C2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3D92DF03-1E18-4FCB-BA95-7B242DE98A0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D7901D9B-BF16-4CA6-BB85-435FB4CF4E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FFB0A1A3-83F1-45A3-A8BD-BD75513A874F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363200" y="5611399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21419394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E710CF-49A2-4213-97AF-DA25A21C44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>
                <a:latin typeface="Cambria" panose="02040503050406030204" pitchFamily="18" charset="0"/>
                <a:ea typeface="Cambria" panose="020405030504060302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04EFA5-E202-4E6C-A5F1-B4F64977E91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E59B317-CF0E-4FCD-85DA-95449264C7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7460A1F4-B644-4380-85F1-4B428976B7A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C0D80D14-F6EE-4B45-9F5F-4118C5C710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B6090B6B-9E91-41F9-A875-1B4AA3C12B47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363200" y="5611399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81958120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D4ACC6-4AF3-494E-9FF4-3D6976BB4E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8E2F7C-6BF2-447E-A81B-90B3223CC7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8328602-84F3-432E-BE21-83160E9B91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885E86F-75AC-4737-88D2-678EE1F81F2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16E115B-0FC4-454F-98C3-C635F8E4D28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36E4F578-7476-4C5C-9ADC-184BAF2186D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A490FDD9-2294-4002-A71D-6A272803781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587B4786-381E-4205-B571-76421405C659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10363200" y="5611399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28352829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ooter Placeholder 4">
            <a:extLst>
              <a:ext uri="{FF2B5EF4-FFF2-40B4-BE49-F238E27FC236}">
                <a16:creationId xmlns:a16="http://schemas.microsoft.com/office/drawing/2014/main" id="{8D711B50-3A59-48A2-A209-B476E7DC43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D3C81F90-0DC2-4709-914C-368BE8FBB2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49BB8AE0-DD96-4F82-9F50-CC0F857CB122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363200" y="5611399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234154788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18504D-5BE4-4919-80C3-80C2B9BA80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F9A1CB-2668-4894-ADCB-A673B2D15E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68C6C71-1F51-4083-9B19-7CAAC86133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CDFEF0BA-0963-43B0-83AE-8D12025965C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791B9EA7-BE7C-42BF-9F7B-DB36CF81AC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C21362B9-208D-4DB2-99B3-BA7D01212D56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363200" y="5611399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25271493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BCAC61-1959-44FA-8A93-F4B1FECD3D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57A0646-0B52-49E3-9349-C902CFC17E0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8A237A-1713-4B4E-961F-D4A79D934E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15B3B4FA-F86C-4A54-AFAB-544DAE57316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3D9B0C6B-D7A4-47B6-B443-041EBC0AFC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331E84F8-12C5-40E5-A45C-E4BEFB7ED94D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363200" y="5611399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359052367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One-thir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C400F8-4062-8141-93A4-F737209020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3474720" cy="409432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175A16-7233-054E-A36D-5F635B0232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404360" y="1825625"/>
            <a:ext cx="6949440" cy="409432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1C2CC54A-A1B1-40AC-8006-ABA9B9FC05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2C7F4A8C-DEC5-477A-A674-4F1B2015B2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D5E60FA-03DC-4DD3-ADB5-558FDAFF1803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363200" y="5611399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151740217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Two-third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C400F8-4062-8141-93A4-F737209020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879080" y="1828800"/>
            <a:ext cx="3474720" cy="409903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175A16-7233-054E-A36D-5F635B0232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199" y="1828800"/>
            <a:ext cx="6949440" cy="409903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5B3DA184-B0C9-474F-8A7B-BECFCD743D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399EE9E5-A378-44F2-BF9B-3202813097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F4882E59-CF7D-41E5-88A8-18E87385456E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363200" y="5611399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69871617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 Heading One-thir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565A75-5113-0442-B764-1FD593F8FE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A77C8D-4613-8845-985D-FCB670E2C1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75886"/>
            <a:ext cx="10515600" cy="6762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D13C29-A3D5-9E4C-B068-E58B25DE40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337360"/>
            <a:ext cx="3474720" cy="357733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7AD8FAD-63EC-D640-8732-76DCA0C4AA6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419600" y="2337360"/>
            <a:ext cx="6935788" cy="357733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6A54EEF4-638C-4F27-9E79-C445BD2A794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C9491CCE-C01C-4615-8BA6-1CD1D608290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5A07CFA4-F15B-47EA-AF7F-A6AD3A832D20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363200" y="5611399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309233104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C400F8-4062-8141-93A4-F737209020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879080" y="1854666"/>
            <a:ext cx="3474720" cy="40574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175A16-7233-054E-A36D-5F635B0232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200" y="1850122"/>
            <a:ext cx="3474720" cy="406194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4358640" y="1854666"/>
            <a:ext cx="3474720" cy="40574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62EC4D44-4A53-41D3-8C59-04C89173B82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5434E3D2-21FE-4821-84C7-F37A9A655F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8467819-2C73-41C7-911A-62CAD25D6424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363200" y="5611399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343808594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Bottom Two Column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C400F8-4062-8141-93A4-F737209020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05728" y="2958660"/>
            <a:ext cx="5148072" cy="29718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175A16-7233-054E-A36D-5F635B0232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200" y="1725735"/>
            <a:ext cx="10515600" cy="119787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38200" y="2958660"/>
            <a:ext cx="5148072" cy="2971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D3272883-C5F6-453F-B642-5AEA9FCD199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925BA8CE-14C6-4487-821D-849D15E301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055D11A9-8D12-43A7-91C1-D86FDA27EC0F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363200" y="5611399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137490968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Bottom Three Column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C400F8-4062-8141-93A4-F737209020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879080" y="2942891"/>
            <a:ext cx="3474720" cy="298503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175A16-7233-054E-A36D-5F635B0232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200" y="1850122"/>
            <a:ext cx="10515600" cy="109276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38200" y="2942891"/>
            <a:ext cx="3474720" cy="298503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4358640" y="2942891"/>
            <a:ext cx="3474720" cy="298503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4E81A263-0818-47C6-8419-B105D8EC14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1E4EFF03-7379-4634-8CE7-1E50B37A21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231353FF-A2A6-4825-8E2A-7404D3B1662D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363200" y="5611399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387846522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5CA276-3EEB-494F-BFE8-D3F3335B1E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38200" y="1804140"/>
            <a:ext cx="3474720" cy="365335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4358640" y="1804139"/>
            <a:ext cx="3474720" cy="365335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7879080" y="1804138"/>
            <a:ext cx="3474720" cy="365335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5CA77C8D-4613-8845-985D-FCB670E2C1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5457498"/>
            <a:ext cx="3473132" cy="457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9ACC2017-E855-D94A-8292-EDAF9ACDEF2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358640" y="5475891"/>
            <a:ext cx="3474720" cy="457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9ACC2017-E855-D94A-8292-EDAF9ACDEF2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875037" y="5475891"/>
            <a:ext cx="3478763" cy="457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Footer Placeholder 4">
            <a:extLst>
              <a:ext uri="{FF2B5EF4-FFF2-40B4-BE49-F238E27FC236}">
                <a16:creationId xmlns:a16="http://schemas.microsoft.com/office/drawing/2014/main" id="{A4D04F55-BE80-4059-BF8A-6F702ADB4413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22" name="Slide Number Placeholder 5">
            <a:extLst>
              <a:ext uri="{FF2B5EF4-FFF2-40B4-BE49-F238E27FC236}">
                <a16:creationId xmlns:a16="http://schemas.microsoft.com/office/drawing/2014/main" id="{706B4632-E0C2-463B-8EB6-1D869E087F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3E6AA582-4E7B-49AE-837A-566C2DE0F9DC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363200" y="5611399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405555409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s and 2 Row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5CA276-3EEB-494F-BFE8-D3F3335B1E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41248" y="1777261"/>
            <a:ext cx="3474720" cy="1600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4358640" y="1752600"/>
            <a:ext cx="3474720" cy="1600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7882128" y="1752600"/>
            <a:ext cx="3474720" cy="1600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5CA77C8D-4613-8845-985D-FCB670E2C1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1248" y="5545217"/>
            <a:ext cx="3473132" cy="457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9ACC2017-E855-D94A-8292-EDAF9ACDEF2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350882" y="5545217"/>
            <a:ext cx="3490236" cy="457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9ACC2017-E855-D94A-8292-EDAF9ACDEF2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882128" y="5545217"/>
            <a:ext cx="3490236" cy="457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5CA77C8D-4613-8845-985D-FCB670E2C17C}"/>
              </a:ext>
            </a:extLst>
          </p:cNvPr>
          <p:cNvSpPr>
            <a:spLocks noGrp="1"/>
          </p:cNvSpPr>
          <p:nvPr>
            <p:ph type="body" idx="17"/>
          </p:nvPr>
        </p:nvSpPr>
        <p:spPr>
          <a:xfrm>
            <a:off x="841248" y="3367525"/>
            <a:ext cx="3473132" cy="457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9ACC2017-E855-D94A-8292-EDAF9ACDEF2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350882" y="3367525"/>
            <a:ext cx="3490236" cy="457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9ACC2017-E855-D94A-8292-EDAF9ACDEF2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882128" y="3367525"/>
            <a:ext cx="3490236" cy="457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20"/>
          </p:nvPr>
        </p:nvSpPr>
        <p:spPr>
          <a:xfrm>
            <a:off x="841248" y="3930674"/>
            <a:ext cx="3474720" cy="1600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21"/>
          </p:nvPr>
        </p:nvSpPr>
        <p:spPr>
          <a:xfrm>
            <a:off x="4358640" y="3930673"/>
            <a:ext cx="3474720" cy="1600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22"/>
          </p:nvPr>
        </p:nvSpPr>
        <p:spPr>
          <a:xfrm>
            <a:off x="7882128" y="3930672"/>
            <a:ext cx="3474720" cy="1600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8" name="Footer Placeholder 4">
            <a:extLst>
              <a:ext uri="{FF2B5EF4-FFF2-40B4-BE49-F238E27FC236}">
                <a16:creationId xmlns:a16="http://schemas.microsoft.com/office/drawing/2014/main" id="{16936372-A19F-455C-B945-16E5A35B7510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29" name="Slide Number Placeholder 5">
            <a:extLst>
              <a:ext uri="{FF2B5EF4-FFF2-40B4-BE49-F238E27FC236}">
                <a16:creationId xmlns:a16="http://schemas.microsoft.com/office/drawing/2014/main" id="{8B0ABDF7-8194-447D-A272-1A3DC02167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9A3F2760-6514-4032-8AF5-6083FD049095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363200" y="5611399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25174039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52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D8C336-3C5F-4475-B913-71AE9D1E1D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2AE19DB8-3628-4951-BF6A-AE9F8EE24D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99E47987-E3C3-4EAB-B8FE-3E7B8E195C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46B9EACB-CC9C-4FC1-93B9-07D1FEE48632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363200" y="5611399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361289223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967899-E73B-4BF9-A6F6-10BDBA8425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5B12140-12DE-4EFB-AB1A-A5EAB1EF41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6D305A53-3690-46D2-A104-5A1EEDF081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3FC9C7AF-C253-42E7-B992-6028FA2225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B95E99A-9F80-4C7D-AAC6-2D59D6135ED3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363200" y="5611399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117022500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1E3BB56-D9D7-483D-B6AE-4CD0E22D42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22D5739-7C4F-4F55-8B39-9D9B57482A9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F880194F-5426-44AE-8F73-1EED5432429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09B7EBA2-D578-4400-BB2D-8C170D8B55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CD84267E-569B-4A7C-BE85-D236CF2BBC8A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363200" y="5611399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10109658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994C2F-79BD-7046-9D8B-099FAA394F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65125"/>
            <a:ext cx="10515600" cy="556270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E05DEE7E-0EF5-4292-9002-C480C26889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1DCF93AF-E44B-4AAE-9370-805F844F5D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5668053A-9457-4B57-99D3-6FB087AB5CBC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363200" y="5615375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12748940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fini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E6AD58-0FFA-2B49-81D8-FE363DB757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923391"/>
            <a:ext cx="10515600" cy="530352"/>
          </a:xfrm>
        </p:spPr>
        <p:txBody>
          <a:bodyPr anchor="b">
            <a:normAutofit/>
          </a:bodyPr>
          <a:lstStyle>
            <a:lvl1pPr>
              <a:defRPr sz="3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D4B8B8-EA03-6046-961E-F7E0DD0920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2532991"/>
            <a:ext cx="10515600" cy="2743029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04C55961-A15A-41E6-A4EE-D74BD3E2662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20CC225A-72BE-4CEE-8525-05F018C9EF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CE9AEC4-5BB8-4916-BDC8-522A52E8D834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363200" y="5611399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9402675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14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CED841-5B96-493E-B5C6-3F11E62C5B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8A1748-C7E9-47CB-8DD5-CAF35627C2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3D92DF03-1E18-4FCB-BA95-7B242DE98A0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D7901D9B-BF16-4CA6-BB85-435FB4CF4E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FFB0A1A3-83F1-45A3-A8BD-BD75513A874F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363200" y="5611399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2141939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E710CF-49A2-4213-97AF-DA25A21C44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04EFA5-E202-4E6C-A5F1-B4F64977E91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E59B317-CF0E-4FCD-85DA-95449264C7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7460A1F4-B644-4380-85F1-4B428976B7A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C0D80D14-F6EE-4B45-9F5F-4118C5C710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B6090B6B-9E91-41F9-A875-1B4AA3C12B47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363200" y="5611399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8195812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D4ACC6-4AF3-494E-9FF4-3D6976BB4E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8E2F7C-6BF2-447E-A81B-90B3223CC7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8328602-84F3-432E-BE21-83160E9B91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885E86F-75AC-4737-88D2-678EE1F81F2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16E115B-0FC4-454F-98C3-C635F8E4D28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36E4F578-7476-4C5C-9ADC-184BAF2186D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A490FDD9-2294-4002-A71D-6A272803781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587B4786-381E-4205-B571-76421405C659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10363200" y="5611399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28352829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wmf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slideLayout" Target="../slideLayouts/slideLayout34.xml"/><Relationship Id="rId1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24.xml"/><Relationship Id="rId21" Type="http://schemas.openxmlformats.org/officeDocument/2006/relationships/theme" Target="../theme/theme2.xml"/><Relationship Id="rId7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33.xml"/><Relationship Id="rId17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3.xml"/><Relationship Id="rId16" Type="http://schemas.openxmlformats.org/officeDocument/2006/relationships/slideLayout" Target="../slideLayouts/slideLayout37.xml"/><Relationship Id="rId20" Type="http://schemas.openxmlformats.org/officeDocument/2006/relationships/slideLayout" Target="../slideLayouts/slideLayout41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31.xml"/><Relationship Id="rId19" Type="http://schemas.openxmlformats.org/officeDocument/2006/relationships/slideLayout" Target="../slideLayouts/slideLayout40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Relationship Id="rId14" Type="http://schemas.openxmlformats.org/officeDocument/2006/relationships/slideLayout" Target="../slideLayouts/slideLayout35.xml"/><Relationship Id="rId22" Type="http://schemas.openxmlformats.org/officeDocument/2006/relationships/image" Target="../media/image1.w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CA2C76-7C22-478F-8C60-B045B81E33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0166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AE1909E-E193-4A1E-8592-B70F4F308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1CB8D19-CBB1-4E6D-A791-578D4ACA168A}"/>
              </a:ext>
            </a:extLst>
          </p:cNvPr>
          <p:cNvSpPr/>
          <p:nvPr userDrawn="1"/>
        </p:nvSpPr>
        <p:spPr>
          <a:xfrm>
            <a:off x="0" y="5917223"/>
            <a:ext cx="12192000" cy="940777"/>
          </a:xfrm>
          <a:prstGeom prst="rect">
            <a:avLst/>
          </a:prstGeom>
          <a:solidFill>
            <a:srgbClr val="B7B09C">
              <a:alpha val="50196"/>
            </a:srgb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DE7E104-C647-4D90-BEBC-E4EFF847DEBF}"/>
              </a:ext>
            </a:extLst>
          </p:cNvPr>
          <p:cNvPicPr>
            <a:picLocks noChangeAspect="1"/>
          </p:cNvPicPr>
          <p:nvPr userDrawn="1"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4139" y="6114321"/>
            <a:ext cx="2149661" cy="495448"/>
          </a:xfrm>
          <a:prstGeom prst="rect">
            <a:avLst/>
          </a:prstGeom>
        </p:spPr>
      </p:pic>
      <p:sp>
        <p:nvSpPr>
          <p:cNvPr id="19" name="Footer Placeholder 4">
            <a:extLst>
              <a:ext uri="{FF2B5EF4-FFF2-40B4-BE49-F238E27FC236}">
                <a16:creationId xmlns:a16="http://schemas.microsoft.com/office/drawing/2014/main" id="{570C9E5D-3D11-4CEA-B225-546A0FD9A47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71ED141F-7A10-4EAF-AA91-0BACA62E5D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F13DF6F-8EBC-44DB-834C-7F7182F04FEB}"/>
              </a:ext>
            </a:extLst>
          </p:cNvPr>
          <p:cNvSpPr txBox="1"/>
          <p:nvPr userDrawn="1"/>
        </p:nvSpPr>
        <p:spPr>
          <a:xfrm>
            <a:off x="203454" y="6233721"/>
            <a:ext cx="32784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latin typeface="Arial" panose="020B0604020202020204" pitchFamily="34" charset="0"/>
                <a:cs typeface="Arial" panose="020B0604020202020204" pitchFamily="34" charset="0"/>
              </a:rPr>
              <a:t>Department of Mechanical Engineering</a:t>
            </a:r>
          </a:p>
        </p:txBody>
      </p:sp>
    </p:spTree>
    <p:extLst>
      <p:ext uri="{BB962C8B-B14F-4D97-AF65-F5344CB8AC3E}">
        <p14:creationId xmlns:p14="http://schemas.microsoft.com/office/powerpoint/2010/main" val="28749217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82" r:id="rId3"/>
    <p:sldLayoutId id="2147483666" r:id="rId4"/>
    <p:sldLayoutId id="2147483681" r:id="rId5"/>
    <p:sldLayoutId id="2147483672" r:id="rId6"/>
    <p:sldLayoutId id="2147483662" r:id="rId7"/>
    <p:sldLayoutId id="2147483664" r:id="rId8"/>
    <p:sldLayoutId id="2147483665" r:id="rId9"/>
    <p:sldLayoutId id="2147483668" r:id="rId10"/>
    <p:sldLayoutId id="2147483669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78" r:id="rId17"/>
    <p:sldLayoutId id="2147483679" r:id="rId18"/>
    <p:sldLayoutId id="2147483680" r:id="rId19"/>
    <p:sldLayoutId id="2147483670" r:id="rId20"/>
    <p:sldLayoutId id="2147483671" r:id="rId2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B7B09C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CA2C76-7C22-478F-8C60-B045B81E33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277754"/>
            <a:ext cx="10515600" cy="45644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AE1909E-E193-4A1E-8592-B70F4F308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01514"/>
            <a:ext cx="10515600" cy="6791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>
                <a:solidFill>
                  <a:schemeClr val="tx1"/>
                </a:solidFill>
              </a:rPr>
              <a:t>Slide Title</a:t>
            </a: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1CB8D19-CBB1-4E6D-A791-578D4ACA168A}"/>
              </a:ext>
            </a:extLst>
          </p:cNvPr>
          <p:cNvSpPr/>
          <p:nvPr userDrawn="1"/>
        </p:nvSpPr>
        <p:spPr>
          <a:xfrm>
            <a:off x="0" y="5917223"/>
            <a:ext cx="12192000" cy="940777"/>
          </a:xfrm>
          <a:prstGeom prst="rect">
            <a:avLst/>
          </a:prstGeom>
          <a:solidFill>
            <a:srgbClr val="B7B09C">
              <a:alpha val="50000"/>
            </a:srgb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DE7E104-C647-4D90-BEBC-E4EFF847DEBF}"/>
              </a:ext>
            </a:extLst>
          </p:cNvPr>
          <p:cNvPicPr>
            <a:picLocks noChangeAspect="1"/>
          </p:cNvPicPr>
          <p:nvPr userDrawn="1"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4139" y="6114321"/>
            <a:ext cx="2149661" cy="495448"/>
          </a:xfrm>
          <a:prstGeom prst="rect">
            <a:avLst/>
          </a:prstGeom>
        </p:spPr>
      </p:pic>
      <p:sp>
        <p:nvSpPr>
          <p:cNvPr id="19" name="Footer Placeholder 4">
            <a:extLst>
              <a:ext uri="{FF2B5EF4-FFF2-40B4-BE49-F238E27FC236}">
                <a16:creationId xmlns:a16="http://schemas.microsoft.com/office/drawing/2014/main" id="{570C9E5D-3D11-4CEA-B225-546A0FD9A47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71ED141F-7A10-4EAF-AA91-0BACA62E5D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F13DF6F-8EBC-44DB-834C-7F7182F04FEB}"/>
              </a:ext>
            </a:extLst>
          </p:cNvPr>
          <p:cNvSpPr txBox="1"/>
          <p:nvPr userDrawn="1"/>
        </p:nvSpPr>
        <p:spPr>
          <a:xfrm>
            <a:off x="203454" y="6233721"/>
            <a:ext cx="32784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latin typeface="Arial" panose="020B0604020202020204" pitchFamily="34" charset="0"/>
                <a:cs typeface="Arial" panose="020B0604020202020204" pitchFamily="34" charset="0"/>
              </a:rPr>
              <a:t>Department of Mechanical Engineering</a:t>
            </a:r>
          </a:p>
        </p:txBody>
      </p:sp>
    </p:spTree>
    <p:extLst>
      <p:ext uri="{BB962C8B-B14F-4D97-AF65-F5344CB8AC3E}">
        <p14:creationId xmlns:p14="http://schemas.microsoft.com/office/powerpoint/2010/main" val="28749217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  <p:sldLayoutId id="2147483700" r:id="rId13"/>
    <p:sldLayoutId id="2147483701" r:id="rId14"/>
    <p:sldLayoutId id="2147483702" r:id="rId15"/>
    <p:sldLayoutId id="2147483703" r:id="rId16"/>
    <p:sldLayoutId id="2147483704" r:id="rId17"/>
    <p:sldLayoutId id="2147483705" r:id="rId18"/>
    <p:sldLayoutId id="2147483706" r:id="rId19"/>
    <p:sldLayoutId id="2147483707" r:id="rId20"/>
  </p:sldLayoutIdLst>
  <p:hf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bg1"/>
          </a:solidFill>
          <a:latin typeface="Cambria" panose="02040503050406030204" pitchFamily="18" charset="0"/>
          <a:ea typeface="Cambria" panose="02040503050406030204" pitchFamily="18" charset="0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4.png"/><Relationship Id="rId7" Type="http://schemas.openxmlformats.org/officeDocument/2006/relationships/image" Target="../media/image19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23.svg"/><Relationship Id="rId5" Type="http://schemas.openxmlformats.org/officeDocument/2006/relationships/image" Target="../media/image17.sv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5.svg"/><Relationship Id="rId7" Type="http://schemas.openxmlformats.org/officeDocument/2006/relationships/image" Target="../media/image29.svg"/><Relationship Id="rId12" Type="http://schemas.microsoft.com/office/2007/relationships/hdphoto" Target="../media/hdphoto1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11" Type="http://schemas.openxmlformats.org/officeDocument/2006/relationships/image" Target="../media/image32.png"/><Relationship Id="rId5" Type="http://schemas.openxmlformats.org/officeDocument/2006/relationships/image" Target="../media/image27.svg"/><Relationship Id="rId10" Type="http://schemas.openxmlformats.org/officeDocument/2006/relationships/image" Target="../media/image31.svg"/><Relationship Id="rId4" Type="http://schemas.openxmlformats.org/officeDocument/2006/relationships/image" Target="../media/image26.png"/><Relationship Id="rId9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sv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6.svg"/><Relationship Id="rId5" Type="http://schemas.openxmlformats.org/officeDocument/2006/relationships/image" Target="../media/image35.png"/><Relationship Id="rId4" Type="http://schemas.openxmlformats.org/officeDocument/2006/relationships/image" Target="../media/image34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4" Type="http://schemas.openxmlformats.org/officeDocument/2006/relationships/image" Target="../media/image40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1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4" Type="http://schemas.openxmlformats.org/officeDocument/2006/relationships/image" Target="../media/image40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1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4" Type="http://schemas.openxmlformats.org/officeDocument/2006/relationships/image" Target="../media/image40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1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4" Type="http://schemas.openxmlformats.org/officeDocument/2006/relationships/image" Target="../media/image40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svg"/><Relationship Id="rId13" Type="http://schemas.openxmlformats.org/officeDocument/2006/relationships/image" Target="../media/image51.png"/><Relationship Id="rId3" Type="http://schemas.microsoft.com/office/2007/relationships/hdphoto" Target="../media/hdphoto2.wdp"/><Relationship Id="rId7" Type="http://schemas.openxmlformats.org/officeDocument/2006/relationships/image" Target="../media/image45.png"/><Relationship Id="rId12" Type="http://schemas.openxmlformats.org/officeDocument/2006/relationships/image" Target="../media/image50.svg"/><Relationship Id="rId2" Type="http://schemas.openxmlformats.org/officeDocument/2006/relationships/image" Target="../media/image42.png"/><Relationship Id="rId16" Type="http://schemas.openxmlformats.org/officeDocument/2006/relationships/image" Target="../media/image54.sv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4.svg"/><Relationship Id="rId11" Type="http://schemas.openxmlformats.org/officeDocument/2006/relationships/image" Target="../media/image49.png"/><Relationship Id="rId5" Type="http://schemas.openxmlformats.org/officeDocument/2006/relationships/image" Target="../media/image43.png"/><Relationship Id="rId15" Type="http://schemas.openxmlformats.org/officeDocument/2006/relationships/image" Target="../media/image53.png"/><Relationship Id="rId10" Type="http://schemas.openxmlformats.org/officeDocument/2006/relationships/image" Target="../media/image48.svg"/><Relationship Id="rId4" Type="http://schemas.openxmlformats.org/officeDocument/2006/relationships/image" Target="../media/image4.png"/><Relationship Id="rId9" Type="http://schemas.openxmlformats.org/officeDocument/2006/relationships/image" Target="../media/image47.png"/><Relationship Id="rId14" Type="http://schemas.openxmlformats.org/officeDocument/2006/relationships/image" Target="../media/image52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hyperlink" Target="http://wccftech.com/capcom-releases-free-high-resolution-character-art-ultimate-marvel-capcom-3/" TargetMode="External"/><Relationship Id="rId7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png"/><Relationship Id="rId9" Type="http://schemas.openxmlformats.org/officeDocument/2006/relationships/image" Target="../media/image9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openxmlformats.org/officeDocument/2006/relationships/image" Target="../media/image4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svg"/><Relationship Id="rId7" Type="http://schemas.openxmlformats.org/officeDocument/2006/relationships/image" Target="../media/image4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5.png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8.png"/><Relationship Id="rId4" Type="http://schemas.openxmlformats.org/officeDocument/2006/relationships/image" Target="../media/image6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39.png"/><Relationship Id="rId7" Type="http://schemas.openxmlformats.org/officeDocument/2006/relationships/image" Target="../media/image7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10" Type="http://schemas.openxmlformats.org/officeDocument/2006/relationships/image" Target="../media/image68.png"/><Relationship Id="rId4" Type="http://schemas.openxmlformats.org/officeDocument/2006/relationships/image" Target="../media/image40.svg"/><Relationship Id="rId9" Type="http://schemas.openxmlformats.org/officeDocument/2006/relationships/image" Target="../media/image72.sv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5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13" Type="http://schemas.openxmlformats.org/officeDocument/2006/relationships/image" Target="../media/image83.svg"/><Relationship Id="rId3" Type="http://schemas.openxmlformats.org/officeDocument/2006/relationships/image" Target="../media/image4.png"/><Relationship Id="rId7" Type="http://schemas.openxmlformats.org/officeDocument/2006/relationships/image" Target="../media/image77.svg"/><Relationship Id="rId12" Type="http://schemas.openxmlformats.org/officeDocument/2006/relationships/image" Target="../media/image8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76.png"/><Relationship Id="rId11" Type="http://schemas.openxmlformats.org/officeDocument/2006/relationships/image" Target="../media/image81.svg"/><Relationship Id="rId5" Type="http://schemas.openxmlformats.org/officeDocument/2006/relationships/image" Target="../media/image75.svg"/><Relationship Id="rId10" Type="http://schemas.openxmlformats.org/officeDocument/2006/relationships/image" Target="../media/image80.png"/><Relationship Id="rId4" Type="http://schemas.openxmlformats.org/officeDocument/2006/relationships/image" Target="../media/image74.png"/><Relationship Id="rId9" Type="http://schemas.openxmlformats.org/officeDocument/2006/relationships/image" Target="../media/image79.sv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13" Type="http://schemas.openxmlformats.org/officeDocument/2006/relationships/image" Target="../media/image93.svg"/><Relationship Id="rId3" Type="http://schemas.openxmlformats.org/officeDocument/2006/relationships/image" Target="../media/image84.png"/><Relationship Id="rId7" Type="http://schemas.openxmlformats.org/officeDocument/2006/relationships/image" Target="../media/image4.png"/><Relationship Id="rId12" Type="http://schemas.openxmlformats.org/officeDocument/2006/relationships/image" Target="../media/image9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87.svg"/><Relationship Id="rId11" Type="http://schemas.openxmlformats.org/officeDocument/2006/relationships/image" Target="../media/image91.svg"/><Relationship Id="rId5" Type="http://schemas.openxmlformats.org/officeDocument/2006/relationships/image" Target="../media/image86.png"/><Relationship Id="rId15" Type="http://schemas.openxmlformats.org/officeDocument/2006/relationships/image" Target="../media/image95.svg"/><Relationship Id="rId10" Type="http://schemas.openxmlformats.org/officeDocument/2006/relationships/image" Target="../media/image90.png"/><Relationship Id="rId4" Type="http://schemas.openxmlformats.org/officeDocument/2006/relationships/image" Target="../media/image85.svg"/><Relationship Id="rId9" Type="http://schemas.openxmlformats.org/officeDocument/2006/relationships/image" Target="../media/image89.svg"/><Relationship Id="rId14" Type="http://schemas.openxmlformats.org/officeDocument/2006/relationships/image" Target="../media/image9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1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13" Type="http://schemas.openxmlformats.org/officeDocument/2006/relationships/image" Target="../media/image95.svg"/><Relationship Id="rId3" Type="http://schemas.openxmlformats.org/officeDocument/2006/relationships/image" Target="../media/image96.png"/><Relationship Id="rId7" Type="http://schemas.openxmlformats.org/officeDocument/2006/relationships/image" Target="../media/image4.png"/><Relationship Id="rId12" Type="http://schemas.openxmlformats.org/officeDocument/2006/relationships/image" Target="../media/image9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99.svg"/><Relationship Id="rId11" Type="http://schemas.openxmlformats.org/officeDocument/2006/relationships/image" Target="../media/image91.svg"/><Relationship Id="rId5" Type="http://schemas.openxmlformats.org/officeDocument/2006/relationships/image" Target="../media/image98.png"/><Relationship Id="rId15" Type="http://schemas.openxmlformats.org/officeDocument/2006/relationships/image" Target="../media/image93.svg"/><Relationship Id="rId10" Type="http://schemas.openxmlformats.org/officeDocument/2006/relationships/image" Target="../media/image90.png"/><Relationship Id="rId4" Type="http://schemas.openxmlformats.org/officeDocument/2006/relationships/image" Target="../media/image97.svg"/><Relationship Id="rId9" Type="http://schemas.openxmlformats.org/officeDocument/2006/relationships/image" Target="../media/image77.svg"/><Relationship Id="rId14" Type="http://schemas.openxmlformats.org/officeDocument/2006/relationships/image" Target="../media/image92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13" Type="http://schemas.openxmlformats.org/officeDocument/2006/relationships/image" Target="../media/image95.svg"/><Relationship Id="rId3" Type="http://schemas.openxmlformats.org/officeDocument/2006/relationships/image" Target="../media/image96.png"/><Relationship Id="rId7" Type="http://schemas.openxmlformats.org/officeDocument/2006/relationships/image" Target="../media/image4.png"/><Relationship Id="rId12" Type="http://schemas.openxmlformats.org/officeDocument/2006/relationships/image" Target="../media/image9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99.svg"/><Relationship Id="rId11" Type="http://schemas.openxmlformats.org/officeDocument/2006/relationships/image" Target="../media/image93.svg"/><Relationship Id="rId5" Type="http://schemas.openxmlformats.org/officeDocument/2006/relationships/image" Target="../media/image98.png"/><Relationship Id="rId15" Type="http://schemas.openxmlformats.org/officeDocument/2006/relationships/image" Target="../media/image91.svg"/><Relationship Id="rId10" Type="http://schemas.openxmlformats.org/officeDocument/2006/relationships/image" Target="../media/image92.png"/><Relationship Id="rId4" Type="http://schemas.openxmlformats.org/officeDocument/2006/relationships/image" Target="../media/image97.svg"/><Relationship Id="rId9" Type="http://schemas.openxmlformats.org/officeDocument/2006/relationships/image" Target="../media/image77.svg"/><Relationship Id="rId14" Type="http://schemas.openxmlformats.org/officeDocument/2006/relationships/image" Target="../media/image90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13" Type="http://schemas.openxmlformats.org/officeDocument/2006/relationships/image" Target="../media/image93.svg"/><Relationship Id="rId3" Type="http://schemas.openxmlformats.org/officeDocument/2006/relationships/image" Target="../media/image96.png"/><Relationship Id="rId7" Type="http://schemas.openxmlformats.org/officeDocument/2006/relationships/image" Target="../media/image4.png"/><Relationship Id="rId12" Type="http://schemas.openxmlformats.org/officeDocument/2006/relationships/image" Target="../media/image9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99.svg"/><Relationship Id="rId11" Type="http://schemas.openxmlformats.org/officeDocument/2006/relationships/image" Target="../media/image95.svg"/><Relationship Id="rId5" Type="http://schemas.openxmlformats.org/officeDocument/2006/relationships/image" Target="../media/image98.png"/><Relationship Id="rId15" Type="http://schemas.openxmlformats.org/officeDocument/2006/relationships/image" Target="../media/image91.svg"/><Relationship Id="rId10" Type="http://schemas.openxmlformats.org/officeDocument/2006/relationships/image" Target="../media/image94.png"/><Relationship Id="rId4" Type="http://schemas.openxmlformats.org/officeDocument/2006/relationships/image" Target="../media/image97.svg"/><Relationship Id="rId9" Type="http://schemas.openxmlformats.org/officeDocument/2006/relationships/image" Target="../media/image77.svg"/><Relationship Id="rId14" Type="http://schemas.openxmlformats.org/officeDocument/2006/relationships/image" Target="../media/image90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13" Type="http://schemas.openxmlformats.org/officeDocument/2006/relationships/image" Target="../media/image93.svg"/><Relationship Id="rId3" Type="http://schemas.openxmlformats.org/officeDocument/2006/relationships/image" Target="../media/image96.png"/><Relationship Id="rId7" Type="http://schemas.openxmlformats.org/officeDocument/2006/relationships/image" Target="../media/image4.png"/><Relationship Id="rId12" Type="http://schemas.openxmlformats.org/officeDocument/2006/relationships/image" Target="../media/image9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99.svg"/><Relationship Id="rId11" Type="http://schemas.openxmlformats.org/officeDocument/2006/relationships/image" Target="../media/image95.svg"/><Relationship Id="rId5" Type="http://schemas.openxmlformats.org/officeDocument/2006/relationships/image" Target="../media/image98.png"/><Relationship Id="rId15" Type="http://schemas.openxmlformats.org/officeDocument/2006/relationships/image" Target="../media/image91.svg"/><Relationship Id="rId10" Type="http://schemas.openxmlformats.org/officeDocument/2006/relationships/image" Target="../media/image94.png"/><Relationship Id="rId4" Type="http://schemas.openxmlformats.org/officeDocument/2006/relationships/image" Target="../media/image97.svg"/><Relationship Id="rId9" Type="http://schemas.openxmlformats.org/officeDocument/2006/relationships/image" Target="../media/image77.svg"/><Relationship Id="rId14" Type="http://schemas.openxmlformats.org/officeDocument/2006/relationships/image" Target="../media/image90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13" Type="http://schemas.openxmlformats.org/officeDocument/2006/relationships/image" Target="../media/image91.svg"/><Relationship Id="rId3" Type="http://schemas.openxmlformats.org/officeDocument/2006/relationships/image" Target="../media/image96.png"/><Relationship Id="rId7" Type="http://schemas.openxmlformats.org/officeDocument/2006/relationships/image" Target="../media/image4.png"/><Relationship Id="rId12" Type="http://schemas.openxmlformats.org/officeDocument/2006/relationships/image" Target="../media/image9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99.svg"/><Relationship Id="rId11" Type="http://schemas.openxmlformats.org/officeDocument/2006/relationships/image" Target="../media/image93.svg"/><Relationship Id="rId5" Type="http://schemas.openxmlformats.org/officeDocument/2006/relationships/image" Target="../media/image98.png"/><Relationship Id="rId15" Type="http://schemas.openxmlformats.org/officeDocument/2006/relationships/image" Target="../media/image95.svg"/><Relationship Id="rId10" Type="http://schemas.openxmlformats.org/officeDocument/2006/relationships/image" Target="../media/image92.png"/><Relationship Id="rId4" Type="http://schemas.openxmlformats.org/officeDocument/2006/relationships/image" Target="../media/image97.svg"/><Relationship Id="rId9" Type="http://schemas.openxmlformats.org/officeDocument/2006/relationships/image" Target="../media/image77.svg"/><Relationship Id="rId14" Type="http://schemas.openxmlformats.org/officeDocument/2006/relationships/image" Target="../media/image94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13" Type="http://schemas.openxmlformats.org/officeDocument/2006/relationships/image" Target="../media/image95.svg"/><Relationship Id="rId3" Type="http://schemas.openxmlformats.org/officeDocument/2006/relationships/image" Target="../media/image96.png"/><Relationship Id="rId7" Type="http://schemas.openxmlformats.org/officeDocument/2006/relationships/image" Target="../media/image4.png"/><Relationship Id="rId12" Type="http://schemas.openxmlformats.org/officeDocument/2006/relationships/image" Target="../media/image9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99.svg"/><Relationship Id="rId11" Type="http://schemas.openxmlformats.org/officeDocument/2006/relationships/image" Target="../media/image91.svg"/><Relationship Id="rId5" Type="http://schemas.openxmlformats.org/officeDocument/2006/relationships/image" Target="../media/image98.png"/><Relationship Id="rId15" Type="http://schemas.openxmlformats.org/officeDocument/2006/relationships/image" Target="../media/image89.svg"/><Relationship Id="rId10" Type="http://schemas.openxmlformats.org/officeDocument/2006/relationships/image" Target="../media/image90.png"/><Relationship Id="rId4" Type="http://schemas.openxmlformats.org/officeDocument/2006/relationships/image" Target="../media/image97.svg"/><Relationship Id="rId9" Type="http://schemas.openxmlformats.org/officeDocument/2006/relationships/image" Target="../media/image93.svg"/><Relationship Id="rId14" Type="http://schemas.openxmlformats.org/officeDocument/2006/relationships/image" Target="../media/image88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svg"/><Relationship Id="rId3" Type="http://schemas.openxmlformats.org/officeDocument/2006/relationships/image" Target="../media/image101.svg"/><Relationship Id="rId7" Type="http://schemas.openxmlformats.org/officeDocument/2006/relationships/image" Target="../media/image104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4.png"/><Relationship Id="rId5" Type="http://schemas.openxmlformats.org/officeDocument/2006/relationships/image" Target="../media/image103.svg"/><Relationship Id="rId10" Type="http://schemas.openxmlformats.org/officeDocument/2006/relationships/image" Target="../media/image107.svg"/><Relationship Id="rId4" Type="http://schemas.openxmlformats.org/officeDocument/2006/relationships/image" Target="../media/image102.png"/><Relationship Id="rId9" Type="http://schemas.openxmlformats.org/officeDocument/2006/relationships/image" Target="../media/image106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svg"/><Relationship Id="rId7" Type="http://schemas.openxmlformats.org/officeDocument/2006/relationships/image" Target="../media/image113.sv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12.png"/><Relationship Id="rId5" Type="http://schemas.openxmlformats.org/officeDocument/2006/relationships/image" Target="../media/image111.svg"/><Relationship Id="rId4" Type="http://schemas.openxmlformats.org/officeDocument/2006/relationships/image" Target="../media/image11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sv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4.png"/><Relationship Id="rId4" Type="http://schemas.openxmlformats.org/officeDocument/2006/relationships/image" Target="../media/image117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svg"/><Relationship Id="rId13" Type="http://schemas.openxmlformats.org/officeDocument/2006/relationships/image" Target="../media/image128.png"/><Relationship Id="rId3" Type="http://schemas.openxmlformats.org/officeDocument/2006/relationships/image" Target="../media/image118.png"/><Relationship Id="rId7" Type="http://schemas.openxmlformats.org/officeDocument/2006/relationships/image" Target="../media/image122.png"/><Relationship Id="rId12" Type="http://schemas.openxmlformats.org/officeDocument/2006/relationships/image" Target="../media/image127.sv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21.svg"/><Relationship Id="rId11" Type="http://schemas.openxmlformats.org/officeDocument/2006/relationships/image" Target="../media/image126.png"/><Relationship Id="rId5" Type="http://schemas.openxmlformats.org/officeDocument/2006/relationships/image" Target="../media/image120.png"/><Relationship Id="rId15" Type="http://schemas.openxmlformats.org/officeDocument/2006/relationships/image" Target="../media/image4.png"/><Relationship Id="rId10" Type="http://schemas.openxmlformats.org/officeDocument/2006/relationships/image" Target="../media/image125.svg"/><Relationship Id="rId4" Type="http://schemas.openxmlformats.org/officeDocument/2006/relationships/image" Target="../media/image119.svg"/><Relationship Id="rId9" Type="http://schemas.openxmlformats.org/officeDocument/2006/relationships/image" Target="../media/image124.png"/><Relationship Id="rId14" Type="http://schemas.openxmlformats.org/officeDocument/2006/relationships/image" Target="../media/image129.sv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5.svg"/><Relationship Id="rId13" Type="http://schemas.openxmlformats.org/officeDocument/2006/relationships/image" Target="../media/image140.png"/><Relationship Id="rId3" Type="http://schemas.openxmlformats.org/officeDocument/2006/relationships/image" Target="../media/image130.png"/><Relationship Id="rId7" Type="http://schemas.openxmlformats.org/officeDocument/2006/relationships/image" Target="../media/image134.png"/><Relationship Id="rId12" Type="http://schemas.openxmlformats.org/officeDocument/2006/relationships/image" Target="../media/image139.sv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33.svg"/><Relationship Id="rId11" Type="http://schemas.openxmlformats.org/officeDocument/2006/relationships/image" Target="../media/image138.png"/><Relationship Id="rId5" Type="http://schemas.openxmlformats.org/officeDocument/2006/relationships/image" Target="../media/image132.png"/><Relationship Id="rId15" Type="http://schemas.openxmlformats.org/officeDocument/2006/relationships/image" Target="../media/image4.png"/><Relationship Id="rId10" Type="http://schemas.openxmlformats.org/officeDocument/2006/relationships/image" Target="../media/image137.svg"/><Relationship Id="rId4" Type="http://schemas.openxmlformats.org/officeDocument/2006/relationships/image" Target="../media/image131.svg"/><Relationship Id="rId9" Type="http://schemas.openxmlformats.org/officeDocument/2006/relationships/image" Target="../media/image136.png"/><Relationship Id="rId14" Type="http://schemas.openxmlformats.org/officeDocument/2006/relationships/image" Target="../media/image141.sv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3.svg"/><Relationship Id="rId7" Type="http://schemas.openxmlformats.org/officeDocument/2006/relationships/image" Target="../media/image146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5.png"/><Relationship Id="rId5" Type="http://schemas.openxmlformats.org/officeDocument/2006/relationships/image" Target="../media/image144.svg"/><Relationship Id="rId4" Type="http://schemas.openxmlformats.org/officeDocument/2006/relationships/image" Target="../media/image143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1.png"/><Relationship Id="rId3" Type="http://schemas.openxmlformats.org/officeDocument/2006/relationships/image" Target="../media/image29.svg"/><Relationship Id="rId7" Type="http://schemas.openxmlformats.org/officeDocument/2006/relationships/image" Target="../media/image150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9.png"/><Relationship Id="rId5" Type="http://schemas.openxmlformats.org/officeDocument/2006/relationships/image" Target="../media/image148.svg"/><Relationship Id="rId10" Type="http://schemas.openxmlformats.org/officeDocument/2006/relationships/image" Target="../media/image4.png"/><Relationship Id="rId4" Type="http://schemas.openxmlformats.org/officeDocument/2006/relationships/image" Target="../media/image147.png"/><Relationship Id="rId9" Type="http://schemas.openxmlformats.org/officeDocument/2006/relationships/image" Target="../media/image152.sv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75.svg"/><Relationship Id="rId7" Type="http://schemas.openxmlformats.org/officeDocument/2006/relationships/image" Target="../media/image79.sv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8.png"/><Relationship Id="rId11" Type="http://schemas.openxmlformats.org/officeDocument/2006/relationships/image" Target="../media/image154.svg"/><Relationship Id="rId5" Type="http://schemas.openxmlformats.org/officeDocument/2006/relationships/image" Target="../media/image77.svg"/><Relationship Id="rId10" Type="http://schemas.openxmlformats.org/officeDocument/2006/relationships/image" Target="../media/image153.png"/><Relationship Id="rId4" Type="http://schemas.openxmlformats.org/officeDocument/2006/relationships/image" Target="../media/image76.png"/><Relationship Id="rId9" Type="http://schemas.openxmlformats.org/officeDocument/2006/relationships/image" Target="../media/image81.sv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microsoft.com/office/2007/relationships/hdphoto" Target="../media/hdphoto3.wdp"/><Relationship Id="rId7" Type="http://schemas.openxmlformats.org/officeDocument/2006/relationships/image" Target="../media/image159.png"/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8.png"/><Relationship Id="rId5" Type="http://schemas.openxmlformats.org/officeDocument/2006/relationships/image" Target="../media/image157.jpeg"/><Relationship Id="rId4" Type="http://schemas.openxmlformats.org/officeDocument/2006/relationships/image" Target="../media/image156.png"/><Relationship Id="rId9" Type="http://schemas.openxmlformats.org/officeDocument/2006/relationships/image" Target="../media/image4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svg"/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63.svg"/><Relationship Id="rId4" Type="http://schemas.openxmlformats.org/officeDocument/2006/relationships/image" Target="../media/image162.png"/></Relationships>
</file>

<file path=ppt/slides/_rels/slide5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pn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jpeg"/><Relationship Id="rId2" Type="http://schemas.openxmlformats.org/officeDocument/2006/relationships/image" Target="../media/image166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69.jpeg"/><Relationship Id="rId4" Type="http://schemas.openxmlformats.org/officeDocument/2006/relationships/image" Target="../media/image168.jpe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2">
            <a:extLst>
              <a:ext uri="{FF2B5EF4-FFF2-40B4-BE49-F238E27FC236}">
                <a16:creationId xmlns:a16="http://schemas.microsoft.com/office/drawing/2014/main" id="{E719EF07-5D64-5327-F4D4-9117358D46C6}"/>
              </a:ext>
            </a:extLst>
          </p:cNvPr>
          <p:cNvSpPr txBox="1">
            <a:spLocks/>
          </p:cNvSpPr>
          <p:nvPr/>
        </p:nvSpPr>
        <p:spPr>
          <a:xfrm>
            <a:off x="5746630" y="6133161"/>
            <a:ext cx="704088" cy="365125"/>
          </a:xfrm>
          <a:prstGeom prst="rect">
            <a:avLst/>
          </a:prstGeom>
        </p:spPr>
        <p:txBody>
          <a:bodyPr lIns="91440" tIns="45720" rIns="91440" bIns="45720" anchor="t"/>
          <a:lstStyle>
            <a:defPPr>
              <a:defRPr lang="en-US"/>
            </a:defPPr>
            <a:lvl1pPr marL="0" algn="r" defTabSz="914400" rtl="0" eaLnBrk="1" latinLnBrk="0" hangingPunct="1"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6F1FABC0-072B-4F22-8F9B-95A9D10B0206}" type="slidenum">
              <a:rPr lang="en-US" smtClean="0"/>
              <a:pPr algn="ctr"/>
              <a:t>1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8950FC8-4DFB-591A-66A5-F6151BBCC240}"/>
              </a:ext>
            </a:extLst>
          </p:cNvPr>
          <p:cNvSpPr txBox="1"/>
          <p:nvPr/>
        </p:nvSpPr>
        <p:spPr>
          <a:xfrm>
            <a:off x="1304544" y="237744"/>
            <a:ext cx="8887968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endParaRPr lang="en-US" sz="2000">
              <a:latin typeface="Arial"/>
              <a:cs typeface="Arial"/>
            </a:endParaRPr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D9E5E5BC-BD64-B3B8-CF55-509F952D42B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25" b="22115"/>
          <a:stretch/>
        </p:blipFill>
        <p:spPr>
          <a:xfrm>
            <a:off x="0" y="-762"/>
            <a:ext cx="12188963" cy="592650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C750F2A-8DD4-0797-1A24-B7EC77BAF2E7}"/>
              </a:ext>
            </a:extLst>
          </p:cNvPr>
          <p:cNvSpPr txBox="1"/>
          <p:nvPr/>
        </p:nvSpPr>
        <p:spPr>
          <a:xfrm>
            <a:off x="1548384" y="1207008"/>
            <a:ext cx="9095232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 b="1">
                <a:solidFill>
                  <a:srgbClr val="FFFFFF"/>
                </a:solidFill>
                <a:latin typeface="Arial"/>
              </a:rPr>
              <a:t>NASA-MSFC Measurement of Cryogenic Propellant Fuel Levels</a:t>
            </a:r>
            <a:endParaRPr lang="en-US" sz="3600">
              <a:cs typeface="Calibri" panose="020F0502020204030204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B0A1E3B-5EEB-A0DF-1D2A-A8ADE149DDC8}"/>
              </a:ext>
            </a:extLst>
          </p:cNvPr>
          <p:cNvSpPr txBox="1"/>
          <p:nvPr/>
        </p:nvSpPr>
        <p:spPr>
          <a:xfrm>
            <a:off x="4803648" y="4834128"/>
            <a:ext cx="1889760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b="1">
                <a:solidFill>
                  <a:srgbClr val="FFFFFF"/>
                </a:solidFill>
                <a:latin typeface="Arial"/>
              </a:rPr>
              <a:t>Team 516</a:t>
            </a:r>
            <a:endParaRPr lang="en-US" sz="2800"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2366147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208160-D107-DD32-9382-49B882BEEC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438" y="255113"/>
            <a:ext cx="10515600" cy="1325563"/>
          </a:xfrm>
        </p:spPr>
        <p:txBody>
          <a:bodyPr/>
          <a:lstStyle/>
          <a:p>
            <a:r>
              <a:rPr lang="en-US" dirty="0">
                <a:latin typeface="Arial"/>
                <a:cs typeface="Arial"/>
              </a:rPr>
              <a:t>Background: </a:t>
            </a:r>
            <a:r>
              <a:rPr lang="en-US" sz="4000" i="1" dirty="0">
                <a:latin typeface="Arial"/>
                <a:cs typeface="Arial"/>
              </a:rPr>
              <a:t>Previous Designs</a:t>
            </a:r>
            <a:endParaRPr lang="en-US" sz="4000" i="1" dirty="0"/>
          </a:p>
        </p:txBody>
      </p:sp>
      <p:sp>
        <p:nvSpPr>
          <p:cNvPr id="9" name="Slide Number Placeholder 2">
            <a:extLst>
              <a:ext uri="{FF2B5EF4-FFF2-40B4-BE49-F238E27FC236}">
                <a16:creationId xmlns:a16="http://schemas.microsoft.com/office/drawing/2014/main" id="{8943A484-DCEE-1354-4052-50883FC3FA42}"/>
              </a:ext>
            </a:extLst>
          </p:cNvPr>
          <p:cNvSpPr txBox="1">
            <a:spLocks/>
          </p:cNvSpPr>
          <p:nvPr/>
        </p:nvSpPr>
        <p:spPr>
          <a:xfrm>
            <a:off x="5746630" y="6133161"/>
            <a:ext cx="704088" cy="365125"/>
          </a:xfrm>
          <a:prstGeom prst="rect">
            <a:avLst/>
          </a:prstGeom>
        </p:spPr>
        <p:txBody>
          <a:bodyPr lIns="91440" tIns="45720" rIns="91440" bIns="45720" anchor="t"/>
          <a:lstStyle>
            <a:defPPr>
              <a:defRPr lang="en-US"/>
            </a:defPPr>
            <a:lvl1pPr marL="0" algn="r" defTabSz="914400" rtl="0" eaLnBrk="1" latinLnBrk="0" hangingPunct="1"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6F1FABC0-072B-4F22-8F9B-95A9D10B0206}" type="slidenum">
              <a:rPr lang="en-US" smtClean="0"/>
              <a:pPr algn="ctr"/>
              <a:t>10</a:t>
            </a:fld>
            <a:endParaRPr lang="en-US"/>
          </a:p>
        </p:txBody>
      </p:sp>
      <p:pic>
        <p:nvPicPr>
          <p:cNvPr id="7" name="Picture 2" descr="Symbols of NASA | NASA">
            <a:extLst>
              <a:ext uri="{FF2B5EF4-FFF2-40B4-BE49-F238E27FC236}">
                <a16:creationId xmlns:a16="http://schemas.microsoft.com/office/drawing/2014/main" id="{448CC982-50B8-6738-3D6E-839149143B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1120" y="38845"/>
            <a:ext cx="1747422" cy="873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354A8126-546C-433E-EA25-04B8D7F72E6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48" t="37204" r="11223" b="26331"/>
          <a:stretch/>
        </p:blipFill>
        <p:spPr bwMode="auto">
          <a:xfrm>
            <a:off x="3844419" y="1222062"/>
            <a:ext cx="4503161" cy="465544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3511EF1-493C-436A-BEBE-F39DD8BA9FCA}"/>
              </a:ext>
            </a:extLst>
          </p:cNvPr>
          <p:cNvSpPr txBox="1"/>
          <p:nvPr/>
        </p:nvSpPr>
        <p:spPr>
          <a:xfrm>
            <a:off x="10710050" y="5567122"/>
            <a:ext cx="1747422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>
                <a:ea typeface="+mn-lt"/>
                <a:cs typeface="+mn-lt"/>
              </a:rPr>
              <a:t>Bryson Peters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854BA8E1-989C-EC8B-F3D6-F560A3526550}"/>
              </a:ext>
            </a:extLst>
          </p:cNvPr>
          <p:cNvCxnSpPr>
            <a:cxnSpLocks/>
          </p:cNvCxnSpPr>
          <p:nvPr/>
        </p:nvCxnSpPr>
        <p:spPr>
          <a:xfrm>
            <a:off x="3726426" y="2976202"/>
            <a:ext cx="1408098" cy="659082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66216C49-71A7-7A2F-31BA-76F753F221DA}"/>
              </a:ext>
            </a:extLst>
          </p:cNvPr>
          <p:cNvCxnSpPr>
            <a:cxnSpLocks/>
          </p:cNvCxnSpPr>
          <p:nvPr/>
        </p:nvCxnSpPr>
        <p:spPr>
          <a:xfrm>
            <a:off x="3726426" y="2851355"/>
            <a:ext cx="2438400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D5428222-67B2-CBF5-C030-AE4B64463D60}"/>
              </a:ext>
            </a:extLst>
          </p:cNvPr>
          <p:cNvSpPr txBox="1"/>
          <p:nvPr/>
        </p:nvSpPr>
        <p:spPr>
          <a:xfrm>
            <a:off x="108155" y="2053400"/>
            <a:ext cx="3844202" cy="156966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200" dirty="0"/>
              <a:t>Pulleys were used to guide the cable through the tank.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40F92827-A50D-3856-43B7-F98F1BED89A3}"/>
              </a:ext>
            </a:extLst>
          </p:cNvPr>
          <p:cNvGrpSpPr/>
          <p:nvPr/>
        </p:nvGrpSpPr>
        <p:grpSpPr>
          <a:xfrm>
            <a:off x="8894799" y="1418377"/>
            <a:ext cx="294968" cy="2136951"/>
            <a:chOff x="9989574" y="1227785"/>
            <a:chExt cx="294968" cy="2136951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7FD43579-C792-40B0-E390-E5100B74824F}"/>
                </a:ext>
              </a:extLst>
            </p:cNvPr>
            <p:cNvCxnSpPr/>
            <p:nvPr/>
          </p:nvCxnSpPr>
          <p:spPr>
            <a:xfrm>
              <a:off x="10137058" y="1227785"/>
              <a:ext cx="0" cy="1856666"/>
            </a:xfrm>
            <a:prstGeom prst="line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875997C4-9BC7-36F5-38F4-8FD7A12429E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989574" y="3071741"/>
              <a:ext cx="147484" cy="206691"/>
            </a:xfrm>
            <a:prstGeom prst="line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ADECB6EC-93B0-7456-7102-9E5509C066CD}"/>
                </a:ext>
              </a:extLst>
            </p:cNvPr>
            <p:cNvCxnSpPr>
              <a:cxnSpLocks/>
            </p:cNvCxnSpPr>
            <p:nvPr/>
          </p:nvCxnSpPr>
          <p:spPr>
            <a:xfrm>
              <a:off x="10137058" y="3064013"/>
              <a:ext cx="147484" cy="206691"/>
            </a:xfrm>
            <a:prstGeom prst="line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FDEB9CA4-D8F3-52E1-66A6-E585CD4925F7}"/>
                </a:ext>
              </a:extLst>
            </p:cNvPr>
            <p:cNvCxnSpPr>
              <a:cxnSpLocks/>
            </p:cNvCxnSpPr>
            <p:nvPr/>
          </p:nvCxnSpPr>
          <p:spPr>
            <a:xfrm>
              <a:off x="10137058" y="3101156"/>
              <a:ext cx="0" cy="169548"/>
            </a:xfrm>
            <a:prstGeom prst="line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8133EF46-1F37-4762-CD00-89643AA6C33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055941" y="3095614"/>
              <a:ext cx="73742" cy="263580"/>
            </a:xfrm>
            <a:prstGeom prst="line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DF6B34EF-DDAB-48BC-0475-8F00969DE30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0137058" y="3101156"/>
              <a:ext cx="73742" cy="263580"/>
            </a:xfrm>
            <a:prstGeom prst="line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2FB4AC49-708E-05A2-B2FF-903666B3BD76}"/>
              </a:ext>
            </a:extLst>
          </p:cNvPr>
          <p:cNvGrpSpPr/>
          <p:nvPr/>
        </p:nvGrpSpPr>
        <p:grpSpPr>
          <a:xfrm rot="10800000">
            <a:off x="8887424" y="3592471"/>
            <a:ext cx="294968" cy="2136951"/>
            <a:chOff x="9989574" y="1227785"/>
            <a:chExt cx="294968" cy="2136951"/>
          </a:xfrm>
        </p:grpSpPr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045C4DBC-DAC8-4449-A5E0-D1E016B8B153}"/>
                </a:ext>
              </a:extLst>
            </p:cNvPr>
            <p:cNvCxnSpPr/>
            <p:nvPr/>
          </p:nvCxnSpPr>
          <p:spPr>
            <a:xfrm>
              <a:off x="10137058" y="1227785"/>
              <a:ext cx="0" cy="1856666"/>
            </a:xfrm>
            <a:prstGeom prst="line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0C5BBA84-4371-E1F8-4133-FBDB0ACE658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989574" y="3071741"/>
              <a:ext cx="147484" cy="206691"/>
            </a:xfrm>
            <a:prstGeom prst="line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DED176C1-8322-A493-72BA-8BE00CBDF5FE}"/>
                </a:ext>
              </a:extLst>
            </p:cNvPr>
            <p:cNvCxnSpPr>
              <a:cxnSpLocks/>
            </p:cNvCxnSpPr>
            <p:nvPr/>
          </p:nvCxnSpPr>
          <p:spPr>
            <a:xfrm>
              <a:off x="10137058" y="3064013"/>
              <a:ext cx="147484" cy="206691"/>
            </a:xfrm>
            <a:prstGeom prst="line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F01F2281-0305-A0AC-9FCD-A17C95B4CADF}"/>
                </a:ext>
              </a:extLst>
            </p:cNvPr>
            <p:cNvCxnSpPr>
              <a:cxnSpLocks/>
            </p:cNvCxnSpPr>
            <p:nvPr/>
          </p:nvCxnSpPr>
          <p:spPr>
            <a:xfrm>
              <a:off x="10137058" y="3101156"/>
              <a:ext cx="0" cy="169548"/>
            </a:xfrm>
            <a:prstGeom prst="line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222D110A-3489-56A8-A35D-9B5D286B2B7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055941" y="3095614"/>
              <a:ext cx="73742" cy="263580"/>
            </a:xfrm>
            <a:prstGeom prst="line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9CD112EB-C419-92DB-B977-7C619705A00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0137058" y="3101156"/>
              <a:ext cx="73742" cy="263580"/>
            </a:xfrm>
            <a:prstGeom prst="line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0" name="Flowchart: Connector 39">
            <a:extLst>
              <a:ext uri="{FF2B5EF4-FFF2-40B4-BE49-F238E27FC236}">
                <a16:creationId xmlns:a16="http://schemas.microsoft.com/office/drawing/2014/main" id="{D61C496F-DFB7-0240-D839-5634EB8E8A2C}"/>
              </a:ext>
            </a:extLst>
          </p:cNvPr>
          <p:cNvSpPr/>
          <p:nvPr/>
        </p:nvSpPr>
        <p:spPr>
          <a:xfrm>
            <a:off x="8806308" y="3135270"/>
            <a:ext cx="457200" cy="914400"/>
          </a:xfrm>
          <a:prstGeom prst="flowChartConnector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AA1EAD3C-DED9-FAF3-B084-ECD36C7DFE19}"/>
              </a:ext>
            </a:extLst>
          </p:cNvPr>
          <p:cNvSpPr txBox="1"/>
          <p:nvPr/>
        </p:nvSpPr>
        <p:spPr>
          <a:xfrm>
            <a:off x="9379210" y="1883300"/>
            <a:ext cx="281279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The cable would snap from stress concentration.</a:t>
            </a:r>
          </a:p>
        </p:txBody>
      </p: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2D35AABE-518F-DB74-C2C7-115327EEA5F6}"/>
              </a:ext>
            </a:extLst>
          </p:cNvPr>
          <p:cNvCxnSpPr>
            <a:cxnSpLocks/>
          </p:cNvCxnSpPr>
          <p:nvPr/>
        </p:nvCxnSpPr>
        <p:spPr>
          <a:xfrm flipH="1">
            <a:off x="9116026" y="2834977"/>
            <a:ext cx="221224" cy="325596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865872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3C6454-2AF3-76A4-2AFC-5DCD6DFBA9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/>
                <a:cs typeface="Arial"/>
              </a:rPr>
              <a:t>Background: </a:t>
            </a:r>
            <a:r>
              <a:rPr lang="en-US" sz="4000" i="1">
                <a:latin typeface="Arial"/>
                <a:cs typeface="Arial"/>
              </a:rPr>
              <a:t>Previous Designs</a:t>
            </a:r>
            <a:endParaRPr lang="en-US"/>
          </a:p>
        </p:txBody>
      </p:sp>
      <p:pic>
        <p:nvPicPr>
          <p:cNvPr id="8" name="Picture 8">
            <a:extLst>
              <a:ext uri="{FF2B5EF4-FFF2-40B4-BE49-F238E27FC236}">
                <a16:creationId xmlns:a16="http://schemas.microsoft.com/office/drawing/2014/main" id="{E39CFFF0-607D-5930-8364-EEF4AB267D0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921" r="3960" b="660"/>
          <a:stretch/>
        </p:blipFill>
        <p:spPr>
          <a:xfrm>
            <a:off x="8040570" y="1385170"/>
            <a:ext cx="1196776" cy="407044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319AD36-2B93-3135-725C-381790F5CFFB}"/>
              </a:ext>
            </a:extLst>
          </p:cNvPr>
          <p:cNvSpPr txBox="1"/>
          <p:nvPr/>
        </p:nvSpPr>
        <p:spPr>
          <a:xfrm>
            <a:off x="7263856" y="5505634"/>
            <a:ext cx="2748642" cy="369332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>
                <a:cs typeface="Calibri"/>
              </a:rPr>
              <a:t>Design by Team 514 (2021)</a:t>
            </a:r>
          </a:p>
        </p:txBody>
      </p:sp>
      <p:pic>
        <p:nvPicPr>
          <p:cNvPr id="6" name="Picture 2" descr="Symbols of NASA | NASA">
            <a:extLst>
              <a:ext uri="{FF2B5EF4-FFF2-40B4-BE49-F238E27FC236}">
                <a16:creationId xmlns:a16="http://schemas.microsoft.com/office/drawing/2014/main" id="{7A035BCC-746E-7049-0B7A-FE2AA8DBF7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1120" y="38845"/>
            <a:ext cx="1747422" cy="873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Slide Number Placeholder 2">
            <a:extLst>
              <a:ext uri="{FF2B5EF4-FFF2-40B4-BE49-F238E27FC236}">
                <a16:creationId xmlns:a16="http://schemas.microsoft.com/office/drawing/2014/main" id="{B5E6183B-9D79-BE9E-A59A-8A3AC20B5FB8}"/>
              </a:ext>
            </a:extLst>
          </p:cNvPr>
          <p:cNvSpPr txBox="1">
            <a:spLocks/>
          </p:cNvSpPr>
          <p:nvPr/>
        </p:nvSpPr>
        <p:spPr>
          <a:xfrm>
            <a:off x="5746630" y="6133161"/>
            <a:ext cx="704088" cy="365125"/>
          </a:xfrm>
          <a:prstGeom prst="rect">
            <a:avLst/>
          </a:prstGeom>
        </p:spPr>
        <p:txBody>
          <a:bodyPr lIns="91440" tIns="45720" rIns="91440" bIns="45720" anchor="t"/>
          <a:lstStyle>
            <a:defPPr>
              <a:defRPr lang="en-US"/>
            </a:defPPr>
            <a:lvl1pPr marL="0" algn="r" defTabSz="914400" rtl="0" eaLnBrk="1" latinLnBrk="0" hangingPunct="1"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6F1FABC0-072B-4F22-8F9B-95A9D10B0206}" type="slidenum">
              <a:rPr lang="en-US" smtClean="0"/>
              <a:pPr algn="ctr"/>
              <a:t>11</a:t>
            </a:fld>
            <a:endParaRPr lang="en-US"/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B956C381-AB79-59E3-F027-D3A661B8AE5F}"/>
              </a:ext>
            </a:extLst>
          </p:cNvPr>
          <p:cNvSpPr/>
          <p:nvPr/>
        </p:nvSpPr>
        <p:spPr>
          <a:xfrm>
            <a:off x="1592883" y="2502408"/>
            <a:ext cx="3828288" cy="926592"/>
          </a:xfrm>
          <a:prstGeom prst="roundRect">
            <a:avLst/>
          </a:prstGeom>
          <a:solidFill>
            <a:srgbClr val="B586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endParaRPr lang="en-US" sz="2400">
              <a:solidFill>
                <a:srgbClr val="000000"/>
              </a:solidFill>
              <a:latin typeface="Tahoma"/>
              <a:ea typeface="Tahoma"/>
              <a:cs typeface="Tahoma"/>
            </a:endParaRPr>
          </a:p>
          <a:p>
            <a:endParaRPr lang="en-US" sz="2400">
              <a:solidFill>
                <a:srgbClr val="000000"/>
              </a:solidFill>
              <a:latin typeface="Tahoma"/>
              <a:ea typeface="Tahoma"/>
              <a:cs typeface="Tahoma"/>
            </a:endParaRPr>
          </a:p>
          <a:p>
            <a:r>
              <a:rPr lang="en-US" sz="2400">
                <a:solidFill>
                  <a:srgbClr val="000000"/>
                </a:solidFill>
                <a:latin typeface="Arial"/>
                <a:ea typeface="Tahoma"/>
                <a:cs typeface="Tahoma"/>
              </a:rPr>
              <a:t>Rings hold cable with </a:t>
            </a:r>
            <a:endParaRPr lang="en-US" sz="2400">
              <a:solidFill>
                <a:srgbClr val="000000"/>
              </a:solidFill>
              <a:latin typeface="Arial"/>
              <a:ea typeface="Tahoma"/>
              <a:cs typeface="Calibri" panose="020F0502020204030204"/>
            </a:endParaRPr>
          </a:p>
          <a:p>
            <a:pPr algn="ctr"/>
            <a:r>
              <a:rPr lang="en-US" sz="2400">
                <a:solidFill>
                  <a:srgbClr val="000000"/>
                </a:solidFill>
                <a:latin typeface="Arial"/>
                <a:ea typeface="Tahoma"/>
                <a:cs typeface="Tahoma"/>
              </a:rPr>
              <a:t>minimal strain</a:t>
            </a:r>
            <a:endParaRPr lang="en-US" sz="2400">
              <a:solidFill>
                <a:srgbClr val="000000"/>
              </a:solidFill>
              <a:latin typeface="Arial"/>
              <a:ea typeface="+mn-lt"/>
              <a:cs typeface="+mn-lt"/>
            </a:endParaRPr>
          </a:p>
          <a:p>
            <a:endParaRPr lang="en-US" sz="2400">
              <a:solidFill>
                <a:srgbClr val="000000"/>
              </a:solidFill>
              <a:latin typeface="Arial"/>
              <a:ea typeface="Tahoma"/>
              <a:cs typeface="Tahoma"/>
            </a:endParaRPr>
          </a:p>
          <a:p>
            <a:endParaRPr lang="en-US" sz="2400">
              <a:solidFill>
                <a:srgbClr val="000000"/>
              </a:solidFill>
              <a:cs typeface="Calibri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001EC837-F3AD-C345-7171-487A85D3D472}"/>
              </a:ext>
            </a:extLst>
          </p:cNvPr>
          <p:cNvSpPr/>
          <p:nvPr/>
        </p:nvSpPr>
        <p:spPr>
          <a:xfrm rot="2700000">
            <a:off x="4966638" y="2511170"/>
            <a:ext cx="914400" cy="914400"/>
          </a:xfrm>
          <a:prstGeom prst="roundRect">
            <a:avLst/>
          </a:prstGeom>
          <a:solidFill>
            <a:srgbClr val="B586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9DD0CFDE-9672-A549-B26A-862F2D9EB7F3}"/>
              </a:ext>
            </a:extLst>
          </p:cNvPr>
          <p:cNvSpPr/>
          <p:nvPr/>
        </p:nvSpPr>
        <p:spPr>
          <a:xfrm rot="2700000">
            <a:off x="5049456" y="2601384"/>
            <a:ext cx="743712" cy="731520"/>
          </a:xfrm>
          <a:prstGeom prst="roundRect">
            <a:avLst/>
          </a:prstGeom>
          <a:solidFill>
            <a:srgbClr val="ECC7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E800299D-C6FE-2590-EB31-35BA67AA1287}"/>
              </a:ext>
            </a:extLst>
          </p:cNvPr>
          <p:cNvSpPr/>
          <p:nvPr/>
        </p:nvSpPr>
        <p:spPr>
          <a:xfrm>
            <a:off x="660195" y="3593592"/>
            <a:ext cx="3828288" cy="926592"/>
          </a:xfrm>
          <a:prstGeom prst="roundRect">
            <a:avLst/>
          </a:prstGeom>
          <a:solidFill>
            <a:srgbClr val="E854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endParaRPr lang="en-US" sz="2400">
              <a:solidFill>
                <a:srgbClr val="000000"/>
              </a:solidFill>
              <a:latin typeface="Tahoma"/>
              <a:ea typeface="Tahoma"/>
              <a:cs typeface="Tahoma"/>
            </a:endParaRPr>
          </a:p>
          <a:p>
            <a:r>
              <a:rPr lang="en-US" sz="2400">
                <a:solidFill>
                  <a:srgbClr val="000000"/>
                </a:solidFill>
                <a:latin typeface="Arial"/>
                <a:ea typeface="Tahoma"/>
                <a:cs typeface="Tahoma"/>
              </a:rPr>
              <a:t>Structure allowed for </a:t>
            </a:r>
            <a:endParaRPr lang="en-US" sz="2400">
              <a:solidFill>
                <a:srgbClr val="000000"/>
              </a:solidFill>
              <a:latin typeface="Arial"/>
              <a:ea typeface="Tahoma"/>
              <a:cs typeface="Calibri" panose="020F0502020204030204"/>
            </a:endParaRPr>
          </a:p>
          <a:p>
            <a:pPr algn="ctr"/>
            <a:r>
              <a:rPr lang="en-US" sz="2400">
                <a:solidFill>
                  <a:srgbClr val="000000"/>
                </a:solidFill>
                <a:latin typeface="Arial"/>
                <a:ea typeface="Tahoma"/>
                <a:cs typeface="Tahoma"/>
              </a:rPr>
              <a:t>twisting</a:t>
            </a:r>
            <a:endParaRPr lang="en-US" sz="2400">
              <a:solidFill>
                <a:srgbClr val="000000"/>
              </a:solidFill>
              <a:latin typeface="Arial"/>
              <a:cs typeface="Calibri"/>
            </a:endParaRPr>
          </a:p>
          <a:p>
            <a:endParaRPr lang="en-US" sz="2400">
              <a:solidFill>
                <a:srgbClr val="000000"/>
              </a:solidFill>
              <a:cs typeface="Calibri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AB96E7AE-9341-D2AB-C386-401902268A3B}"/>
              </a:ext>
            </a:extLst>
          </p:cNvPr>
          <p:cNvSpPr/>
          <p:nvPr/>
        </p:nvSpPr>
        <p:spPr>
          <a:xfrm rot="2700000">
            <a:off x="4033950" y="3602354"/>
            <a:ext cx="914400" cy="914400"/>
          </a:xfrm>
          <a:prstGeom prst="roundRect">
            <a:avLst/>
          </a:prstGeom>
          <a:solidFill>
            <a:srgbClr val="E854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2A2039DE-B91D-398E-B46A-3B1350BB2716}"/>
              </a:ext>
            </a:extLst>
          </p:cNvPr>
          <p:cNvSpPr/>
          <p:nvPr/>
        </p:nvSpPr>
        <p:spPr>
          <a:xfrm rot="2700000">
            <a:off x="4116768" y="3692568"/>
            <a:ext cx="743712" cy="731520"/>
          </a:xfrm>
          <a:prstGeom prst="roundRect">
            <a:avLst/>
          </a:prstGeom>
          <a:solidFill>
            <a:srgbClr val="E8B5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914B3566-E734-FEE4-DACE-89C238143DF8}"/>
              </a:ext>
            </a:extLst>
          </p:cNvPr>
          <p:cNvSpPr/>
          <p:nvPr/>
        </p:nvSpPr>
        <p:spPr>
          <a:xfrm>
            <a:off x="1635555" y="4703064"/>
            <a:ext cx="3828288" cy="926592"/>
          </a:xfrm>
          <a:prstGeom prst="roundRect">
            <a:avLst/>
          </a:prstGeom>
          <a:solidFill>
            <a:srgbClr val="73D1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endParaRPr lang="en-US" sz="2400">
              <a:solidFill>
                <a:srgbClr val="000000"/>
              </a:solidFill>
              <a:latin typeface="Tahoma"/>
              <a:ea typeface="Tahoma"/>
              <a:cs typeface="Tahoma"/>
            </a:endParaRPr>
          </a:p>
          <a:p>
            <a:pPr algn="ctr"/>
            <a:r>
              <a:rPr lang="en-US" sz="2400">
                <a:solidFill>
                  <a:srgbClr val="000000"/>
                </a:solidFill>
                <a:latin typeface="Arial"/>
                <a:ea typeface="Tahoma"/>
                <a:cs typeface="Tahoma"/>
              </a:rPr>
              <a:t>No depth into center </a:t>
            </a:r>
            <a:endParaRPr lang="en-US" sz="2400">
              <a:solidFill>
                <a:srgbClr val="000000"/>
              </a:solidFill>
              <a:latin typeface="Arial"/>
              <a:ea typeface="Tahoma"/>
              <a:cs typeface="Calibri" panose="020F0502020204030204"/>
            </a:endParaRPr>
          </a:p>
          <a:p>
            <a:pPr algn="ctr"/>
            <a:r>
              <a:rPr lang="en-US" sz="2400">
                <a:solidFill>
                  <a:srgbClr val="000000"/>
                </a:solidFill>
                <a:latin typeface="Arial"/>
                <a:ea typeface="Tahoma"/>
                <a:cs typeface="Tahoma"/>
              </a:rPr>
              <a:t>of tank</a:t>
            </a:r>
            <a:endParaRPr lang="en-US" sz="2400">
              <a:solidFill>
                <a:srgbClr val="000000"/>
              </a:solidFill>
              <a:latin typeface="Arial"/>
              <a:ea typeface="+mn-lt"/>
              <a:cs typeface="+mn-lt"/>
            </a:endParaRPr>
          </a:p>
          <a:p>
            <a:endParaRPr lang="en-US" sz="2400">
              <a:solidFill>
                <a:srgbClr val="000000"/>
              </a:solidFill>
              <a:latin typeface="Calibri" panose="020F0502020204030204"/>
              <a:ea typeface="Tahoma"/>
              <a:cs typeface="Calibri"/>
            </a:endParaRP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4FF714A6-CFD2-177B-6B02-C56EF46B62FE}"/>
              </a:ext>
            </a:extLst>
          </p:cNvPr>
          <p:cNvSpPr/>
          <p:nvPr/>
        </p:nvSpPr>
        <p:spPr>
          <a:xfrm rot="2700000">
            <a:off x="5009310" y="4711826"/>
            <a:ext cx="914400" cy="914400"/>
          </a:xfrm>
          <a:prstGeom prst="roundRect">
            <a:avLst/>
          </a:prstGeom>
          <a:solidFill>
            <a:srgbClr val="73D1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86003CB2-DFAA-A96F-A3E9-6F7718803794}"/>
              </a:ext>
            </a:extLst>
          </p:cNvPr>
          <p:cNvSpPr/>
          <p:nvPr/>
        </p:nvSpPr>
        <p:spPr>
          <a:xfrm rot="2700000">
            <a:off x="5092128" y="4802040"/>
            <a:ext cx="743712" cy="73152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2F08BF2-9B38-53C9-61B8-DD2A26447036}"/>
              </a:ext>
            </a:extLst>
          </p:cNvPr>
          <p:cNvGrpSpPr/>
          <p:nvPr/>
        </p:nvGrpSpPr>
        <p:grpSpPr>
          <a:xfrm>
            <a:off x="611427" y="1411224"/>
            <a:ext cx="4288155" cy="926592"/>
            <a:chOff x="611427" y="1411224"/>
            <a:chExt cx="4288155" cy="926592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55EB5E3C-53CF-F4E8-C38D-6FB48C50E17A}"/>
                </a:ext>
              </a:extLst>
            </p:cNvPr>
            <p:cNvSpPr/>
            <p:nvPr/>
          </p:nvSpPr>
          <p:spPr>
            <a:xfrm>
              <a:off x="611427" y="1411224"/>
              <a:ext cx="3828288" cy="926592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endParaRPr lang="en-US" sz="2400">
                <a:solidFill>
                  <a:srgbClr val="000000"/>
                </a:solidFill>
                <a:latin typeface="Tahoma"/>
                <a:ea typeface="Tahoma"/>
                <a:cs typeface="Tahoma"/>
              </a:endParaRPr>
            </a:p>
            <a:p>
              <a:pPr algn="ctr"/>
              <a:r>
                <a:rPr lang="en-US" sz="2400">
                  <a:solidFill>
                    <a:srgbClr val="000000"/>
                  </a:solidFill>
                  <a:latin typeface="Arial"/>
                  <a:ea typeface="Tahoma"/>
                  <a:cs typeface="Tahoma"/>
                </a:rPr>
                <a:t>Helical shape for the cable</a:t>
              </a:r>
              <a:endParaRPr lang="en-US" sz="2400">
                <a:solidFill>
                  <a:srgbClr val="000000"/>
                </a:solidFill>
                <a:latin typeface="Arial"/>
                <a:ea typeface="+mn-lt"/>
                <a:cs typeface="+mn-lt"/>
              </a:endParaRPr>
            </a:p>
            <a:p>
              <a:endParaRPr lang="en-US" sz="2400">
                <a:solidFill>
                  <a:srgbClr val="000000"/>
                </a:solidFill>
                <a:cs typeface="Calibri"/>
              </a:endParaRPr>
            </a:p>
          </p:txBody>
        </p:sp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69D70817-455B-908D-1576-89755B7CEE32}"/>
                </a:ext>
              </a:extLst>
            </p:cNvPr>
            <p:cNvSpPr/>
            <p:nvPr/>
          </p:nvSpPr>
          <p:spPr>
            <a:xfrm rot="2700000">
              <a:off x="3985182" y="1419986"/>
              <a:ext cx="914400" cy="914400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6D66293F-FBC3-C9BF-0947-E72A9BAFF6D5}"/>
                </a:ext>
              </a:extLst>
            </p:cNvPr>
            <p:cNvSpPr/>
            <p:nvPr/>
          </p:nvSpPr>
          <p:spPr>
            <a:xfrm rot="2700000">
              <a:off x="4068001" y="1510201"/>
              <a:ext cx="743712" cy="731520"/>
            </a:xfrm>
            <a:prstGeom prst="round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pic>
          <p:nvPicPr>
            <p:cNvPr id="34" name="Graphic 34" descr="DNA outline">
              <a:extLst>
                <a:ext uri="{FF2B5EF4-FFF2-40B4-BE49-F238E27FC236}">
                  <a16:creationId xmlns:a16="http://schemas.microsoft.com/office/drawing/2014/main" id="{A9A481DC-397F-870D-65BD-D3BDCC2C25C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098339" y="1520952"/>
              <a:ext cx="688848" cy="682752"/>
            </a:xfrm>
            <a:prstGeom prst="rect">
              <a:avLst/>
            </a:prstGeom>
          </p:spPr>
        </p:pic>
      </p:grpSp>
      <p:pic>
        <p:nvPicPr>
          <p:cNvPr id="35" name="Graphic 36" descr="Life ring outline">
            <a:extLst>
              <a:ext uri="{FF2B5EF4-FFF2-40B4-BE49-F238E27FC236}">
                <a16:creationId xmlns:a16="http://schemas.microsoft.com/office/drawing/2014/main" id="{D33222C4-58CC-65FB-EE02-E92E458864A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963971" y="2508504"/>
            <a:ext cx="914400" cy="914400"/>
          </a:xfrm>
          <a:prstGeom prst="rect">
            <a:avLst/>
          </a:prstGeom>
        </p:spPr>
      </p:pic>
      <p:pic>
        <p:nvPicPr>
          <p:cNvPr id="37" name="Graphic 37" descr="Continuous Improvement outline">
            <a:extLst>
              <a:ext uri="{FF2B5EF4-FFF2-40B4-BE49-F238E27FC236}">
                <a16:creationId xmlns:a16="http://schemas.microsoft.com/office/drawing/2014/main" id="{D0BD660B-0E22-7A7E-74F0-285FD6F48A1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5400000">
            <a:off x="4025187" y="3599688"/>
            <a:ext cx="914400" cy="914400"/>
          </a:xfrm>
          <a:prstGeom prst="rect">
            <a:avLst/>
          </a:prstGeom>
        </p:spPr>
      </p:pic>
      <p:pic>
        <p:nvPicPr>
          <p:cNvPr id="38" name="Graphic 38" descr="Ruler outline">
            <a:extLst>
              <a:ext uri="{FF2B5EF4-FFF2-40B4-BE49-F238E27FC236}">
                <a16:creationId xmlns:a16="http://schemas.microsoft.com/office/drawing/2014/main" id="{0DBEF3AA-FAB2-546E-7DB5-82660456940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rot="-2700000">
            <a:off x="5122467" y="4831080"/>
            <a:ext cx="682752" cy="67665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D7CBEA8-2FD0-7033-C4F1-7F5182A063AE}"/>
              </a:ext>
            </a:extLst>
          </p:cNvPr>
          <p:cNvSpPr txBox="1"/>
          <p:nvPr/>
        </p:nvSpPr>
        <p:spPr>
          <a:xfrm>
            <a:off x="10710050" y="5567122"/>
            <a:ext cx="1747422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>
                <a:ea typeface="+mn-lt"/>
                <a:cs typeface="+mn-lt"/>
              </a:rPr>
              <a:t>Bryson Peters</a:t>
            </a:r>
          </a:p>
        </p:txBody>
      </p:sp>
    </p:spTree>
    <p:extLst>
      <p:ext uri="{BB962C8B-B14F-4D97-AF65-F5344CB8AC3E}">
        <p14:creationId xmlns:p14="http://schemas.microsoft.com/office/powerpoint/2010/main" val="37290730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808553C-F56B-46DE-997D-7494604C47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Customer Needs</a:t>
            </a:r>
          </a:p>
        </p:txBody>
      </p:sp>
      <p:sp>
        <p:nvSpPr>
          <p:cNvPr id="6" name="Flowchart: Alternate Process 5">
            <a:extLst>
              <a:ext uri="{FF2B5EF4-FFF2-40B4-BE49-F238E27FC236}">
                <a16:creationId xmlns:a16="http://schemas.microsoft.com/office/drawing/2014/main" id="{8B077DED-392F-B81E-AEB6-55AEE8BE7475}"/>
              </a:ext>
            </a:extLst>
          </p:cNvPr>
          <p:cNvSpPr/>
          <p:nvPr/>
        </p:nvSpPr>
        <p:spPr>
          <a:xfrm>
            <a:off x="6208504" y="1975310"/>
            <a:ext cx="1796141" cy="2816677"/>
          </a:xfrm>
          <a:prstGeom prst="flowChartAlternateProcess">
            <a:avLst/>
          </a:prstGeom>
          <a:solidFill>
            <a:srgbClr val="C49CD6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Flowchart: Alternate Process 2">
            <a:extLst>
              <a:ext uri="{FF2B5EF4-FFF2-40B4-BE49-F238E27FC236}">
                <a16:creationId xmlns:a16="http://schemas.microsoft.com/office/drawing/2014/main" id="{35F558F5-2C2F-2FE0-FEC6-7263540796EC}"/>
              </a:ext>
            </a:extLst>
          </p:cNvPr>
          <p:cNvSpPr/>
          <p:nvPr/>
        </p:nvSpPr>
        <p:spPr>
          <a:xfrm>
            <a:off x="2099148" y="1975311"/>
            <a:ext cx="1796141" cy="2816677"/>
          </a:xfrm>
          <a:prstGeom prst="flowChartAlternateProcess">
            <a:avLst/>
          </a:prstGeom>
          <a:solidFill>
            <a:schemeClr val="accent5">
              <a:lumMod val="60000"/>
              <a:lumOff val="4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1" name="Flowchart: Alternate Process 10">
            <a:extLst>
              <a:ext uri="{FF2B5EF4-FFF2-40B4-BE49-F238E27FC236}">
                <a16:creationId xmlns:a16="http://schemas.microsoft.com/office/drawing/2014/main" id="{1620F4D0-C61C-8AF9-F61B-64A0977525E6}"/>
              </a:ext>
            </a:extLst>
          </p:cNvPr>
          <p:cNvSpPr/>
          <p:nvPr/>
        </p:nvSpPr>
        <p:spPr>
          <a:xfrm>
            <a:off x="4153824" y="1975309"/>
            <a:ext cx="1796141" cy="2816677"/>
          </a:xfrm>
          <a:prstGeom prst="flowChartAlternateProcess">
            <a:avLst/>
          </a:prstGeom>
          <a:solidFill>
            <a:srgbClr val="73D1BA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pic>
        <p:nvPicPr>
          <p:cNvPr id="9" name="Graphic 9" descr="Thermometer with solid fill">
            <a:extLst>
              <a:ext uri="{FF2B5EF4-FFF2-40B4-BE49-F238E27FC236}">
                <a16:creationId xmlns:a16="http://schemas.microsoft.com/office/drawing/2014/main" id="{F3D5075E-D1A9-2C2B-D68A-B927D95485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494004" y="3484506"/>
            <a:ext cx="1104900" cy="1104900"/>
          </a:xfrm>
          <a:prstGeom prst="rect">
            <a:avLst/>
          </a:prstGeom>
        </p:spPr>
      </p:pic>
      <p:pic>
        <p:nvPicPr>
          <p:cNvPr id="10" name="Graphic 10" descr="Gauge outline">
            <a:extLst>
              <a:ext uri="{FF2B5EF4-FFF2-40B4-BE49-F238E27FC236}">
                <a16:creationId xmlns:a16="http://schemas.microsoft.com/office/drawing/2014/main" id="{08219235-A5A5-8021-54A3-E19DEBC5AF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507861" y="3370206"/>
            <a:ext cx="1186542" cy="1159328"/>
          </a:xfrm>
          <a:prstGeom prst="rect">
            <a:avLst/>
          </a:prstGeom>
        </p:spPr>
      </p:pic>
      <p:pic>
        <p:nvPicPr>
          <p:cNvPr id="12" name="Graphic 12" descr="Snowflake outline">
            <a:extLst>
              <a:ext uri="{FF2B5EF4-FFF2-40B4-BE49-F238E27FC236}">
                <a16:creationId xmlns:a16="http://schemas.microsoft.com/office/drawing/2014/main" id="{CB8078A2-3B4C-AECD-63FC-DE9C50BB814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215180" y="3430076"/>
            <a:ext cx="519794" cy="519794"/>
          </a:xfrm>
          <a:prstGeom prst="rect">
            <a:avLst/>
          </a:prstGeom>
        </p:spPr>
      </p:pic>
      <p:pic>
        <p:nvPicPr>
          <p:cNvPr id="13" name="Graphic 12" descr="Snowflake outline">
            <a:extLst>
              <a:ext uri="{FF2B5EF4-FFF2-40B4-BE49-F238E27FC236}">
                <a16:creationId xmlns:a16="http://schemas.microsoft.com/office/drawing/2014/main" id="{4BC3DD15-5C3C-3A12-3553-598D90C1D31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276287" y="4042396"/>
            <a:ext cx="492580" cy="46536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4889F05-D74E-D020-3574-12BE585A0579}"/>
              </a:ext>
            </a:extLst>
          </p:cNvPr>
          <p:cNvSpPr txBox="1"/>
          <p:nvPr/>
        </p:nvSpPr>
        <p:spPr>
          <a:xfrm>
            <a:off x="2255629" y="2255662"/>
            <a:ext cx="1483178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>
                <a:solidFill>
                  <a:srgbClr val="000000"/>
                </a:solidFill>
                <a:latin typeface="Arial"/>
                <a:cs typeface="Calibri"/>
              </a:rPr>
              <a:t>Scalable Geometry</a:t>
            </a:r>
            <a:endParaRPr lang="en-US" b="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277A960-0AE3-8108-49FF-7BE66B73C3E4}"/>
              </a:ext>
            </a:extLst>
          </p:cNvPr>
          <p:cNvSpPr txBox="1"/>
          <p:nvPr/>
        </p:nvSpPr>
        <p:spPr>
          <a:xfrm>
            <a:off x="4155755" y="2240813"/>
            <a:ext cx="1815028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>
                <a:latin typeface="Arial"/>
                <a:cs typeface="Calibri"/>
              </a:rPr>
              <a:t>No Breakage at Cryogenic Temperatures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7DC33FA-BC7E-823C-F8F0-970C143C0B82}"/>
              </a:ext>
            </a:extLst>
          </p:cNvPr>
          <p:cNvSpPr txBox="1"/>
          <p:nvPr/>
        </p:nvSpPr>
        <p:spPr>
          <a:xfrm>
            <a:off x="6359543" y="2246510"/>
            <a:ext cx="1483178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>
                <a:solidFill>
                  <a:srgbClr val="000000"/>
                </a:solidFill>
                <a:latin typeface="Arial"/>
                <a:cs typeface="Calibri"/>
              </a:rPr>
              <a:t>Measures Fuel Levels</a:t>
            </a:r>
            <a:endParaRPr lang="en-US" b="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" name="Flowchart: Alternate Process 18">
            <a:extLst>
              <a:ext uri="{FF2B5EF4-FFF2-40B4-BE49-F238E27FC236}">
                <a16:creationId xmlns:a16="http://schemas.microsoft.com/office/drawing/2014/main" id="{7C80030E-7E72-6020-7D19-49DDE642409D}"/>
              </a:ext>
            </a:extLst>
          </p:cNvPr>
          <p:cNvSpPr/>
          <p:nvPr/>
        </p:nvSpPr>
        <p:spPr>
          <a:xfrm>
            <a:off x="8304002" y="1975309"/>
            <a:ext cx="1796141" cy="2816677"/>
          </a:xfrm>
          <a:prstGeom prst="flowChartAlternateProcess">
            <a:avLst/>
          </a:prstGeom>
          <a:solidFill>
            <a:srgbClr val="ED8594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pic>
        <p:nvPicPr>
          <p:cNvPr id="21" name="Picture 2" descr="Symbols of NASA | NASA">
            <a:extLst>
              <a:ext uri="{FF2B5EF4-FFF2-40B4-BE49-F238E27FC236}">
                <a16:creationId xmlns:a16="http://schemas.microsoft.com/office/drawing/2014/main" id="{C6495BFC-E7BE-02DE-5CA9-2E31E9976E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1120" y="38845"/>
            <a:ext cx="1747422" cy="873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4B2F925-ABBA-2AC6-3DC1-9EEFB8FFEFDF}"/>
              </a:ext>
            </a:extLst>
          </p:cNvPr>
          <p:cNvSpPr txBox="1"/>
          <p:nvPr/>
        </p:nvSpPr>
        <p:spPr>
          <a:xfrm>
            <a:off x="8382921" y="2159170"/>
            <a:ext cx="1638301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>
                <a:solidFill>
                  <a:srgbClr val="000000"/>
                </a:solidFill>
                <a:latin typeface="Arial"/>
                <a:cs typeface="Calibri"/>
              </a:rPr>
              <a:t>Interpret Sensor Readings</a:t>
            </a:r>
            <a:endParaRPr lang="en-US" b="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" name="Slide Number Placeholder 2">
            <a:extLst>
              <a:ext uri="{FF2B5EF4-FFF2-40B4-BE49-F238E27FC236}">
                <a16:creationId xmlns:a16="http://schemas.microsoft.com/office/drawing/2014/main" id="{AEBFF869-2678-7E64-570D-3708463E0C62}"/>
              </a:ext>
            </a:extLst>
          </p:cNvPr>
          <p:cNvSpPr txBox="1">
            <a:spLocks/>
          </p:cNvSpPr>
          <p:nvPr/>
        </p:nvSpPr>
        <p:spPr>
          <a:xfrm>
            <a:off x="5746630" y="6133161"/>
            <a:ext cx="704088" cy="365125"/>
          </a:xfrm>
          <a:prstGeom prst="rect">
            <a:avLst/>
          </a:prstGeom>
        </p:spPr>
        <p:txBody>
          <a:bodyPr lIns="91440" tIns="45720" rIns="91440" bIns="45720" anchor="t"/>
          <a:lstStyle>
            <a:defPPr>
              <a:defRPr lang="en-US"/>
            </a:defPPr>
            <a:lvl1pPr marL="0" algn="r" defTabSz="914400" rtl="0" eaLnBrk="1" latinLnBrk="0" hangingPunct="1"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6F1FABC0-072B-4F22-8F9B-95A9D10B0206}" type="slidenum">
              <a:rPr lang="en-US" smtClean="0"/>
              <a:pPr algn="ctr"/>
              <a:t>12</a:t>
            </a:fld>
            <a:endParaRPr lang="en-US"/>
          </a:p>
        </p:txBody>
      </p:sp>
      <p:pic>
        <p:nvPicPr>
          <p:cNvPr id="20" name="Graphic 19" descr="Research with solid fill">
            <a:extLst>
              <a:ext uri="{FF2B5EF4-FFF2-40B4-BE49-F238E27FC236}">
                <a16:creationId xmlns:a16="http://schemas.microsoft.com/office/drawing/2014/main" id="{5EB5E9D2-ED26-0B25-A62C-E8AC641C808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553496" y="3301295"/>
            <a:ext cx="1297149" cy="129714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40BD3DD-9F1B-8B7A-7C2C-FC81A7C4137A}"/>
              </a:ext>
            </a:extLst>
          </p:cNvPr>
          <p:cNvSpPr txBox="1"/>
          <p:nvPr/>
        </p:nvSpPr>
        <p:spPr>
          <a:xfrm>
            <a:off x="10710050" y="5567122"/>
            <a:ext cx="1747422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>
                <a:ea typeface="+mn-lt"/>
                <a:cs typeface="+mn-lt"/>
              </a:rPr>
              <a:t>Bryson Peters</a:t>
            </a:r>
          </a:p>
        </p:txBody>
      </p:sp>
      <p:pic>
        <p:nvPicPr>
          <p:cNvPr id="8" name="Picture 7" descr="Shape, rectangle&#10;&#10;Description automatically generated">
            <a:extLst>
              <a:ext uri="{FF2B5EF4-FFF2-40B4-BE49-F238E27FC236}">
                <a16:creationId xmlns:a16="http://schemas.microsoft.com/office/drawing/2014/main" id="{BC3DB079-F5A9-431D-7C95-11E9CDADACE0}"/>
              </a:ext>
            </a:extLst>
          </p:cNvPr>
          <p:cNvPicPr>
            <a:picLocks noChangeAspect="1"/>
          </p:cNvPicPr>
          <p:nvPr/>
        </p:nvPicPr>
        <p:blipFill>
          <a:blip r:embed="rId11">
            <a:biLevel thresh="75000"/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31990" y="2794902"/>
            <a:ext cx="1815028" cy="1803542"/>
          </a:xfrm>
          <a:prstGeom prst="rect">
            <a:avLst/>
          </a:prstGeom>
        </p:spPr>
      </p:pic>
      <p:pic>
        <p:nvPicPr>
          <p:cNvPr id="22" name="Picture 7" descr="Shape, rectangle&#10;&#10;Description automatically generated">
            <a:extLst>
              <a:ext uri="{FF2B5EF4-FFF2-40B4-BE49-F238E27FC236}">
                <a16:creationId xmlns:a16="http://schemas.microsoft.com/office/drawing/2014/main" id="{BA4CDD11-8F41-7F67-2063-04381D96C3C9}"/>
              </a:ext>
            </a:extLst>
          </p:cNvPr>
          <p:cNvPicPr>
            <a:picLocks noChangeAspect="1"/>
          </p:cNvPicPr>
          <p:nvPr/>
        </p:nvPicPr>
        <p:blipFill>
          <a:blip r:embed="rId11">
            <a:biLevel thresh="75000"/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99148" y="4006207"/>
            <a:ext cx="857246" cy="851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99513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val 12">
            <a:extLst>
              <a:ext uri="{FF2B5EF4-FFF2-40B4-BE49-F238E27FC236}">
                <a16:creationId xmlns:a16="http://schemas.microsoft.com/office/drawing/2014/main" id="{8C90844B-F320-A2D4-1368-0E2C2E156DE4}"/>
              </a:ext>
            </a:extLst>
          </p:cNvPr>
          <p:cNvSpPr/>
          <p:nvPr/>
        </p:nvSpPr>
        <p:spPr>
          <a:xfrm>
            <a:off x="8484392" y="1507330"/>
            <a:ext cx="2238374" cy="230981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81058577-0658-C667-4808-6A8B25BAB85E}"/>
              </a:ext>
            </a:extLst>
          </p:cNvPr>
          <p:cNvSpPr/>
          <p:nvPr/>
        </p:nvSpPr>
        <p:spPr>
          <a:xfrm>
            <a:off x="4936330" y="1507330"/>
            <a:ext cx="2238374" cy="2309812"/>
          </a:xfrm>
          <a:prstGeom prst="ellipse">
            <a:avLst/>
          </a:prstGeom>
          <a:solidFill>
            <a:srgbClr val="C49C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10335E35-7EBB-A0D0-9654-7B2EEB8D8B60}"/>
              </a:ext>
            </a:extLst>
          </p:cNvPr>
          <p:cNvSpPr/>
          <p:nvPr/>
        </p:nvSpPr>
        <p:spPr>
          <a:xfrm>
            <a:off x="1531142" y="1531143"/>
            <a:ext cx="2238374" cy="230981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3F14935-9C1F-0803-8736-0490E5DF80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Design Specifications</a:t>
            </a:r>
            <a:endParaRPr lang="en-US" dirty="0"/>
          </a:p>
        </p:txBody>
      </p:sp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8865B44A-1B38-AB71-14BC-A0BA60FF9BCF}"/>
              </a:ext>
            </a:extLst>
          </p:cNvPr>
          <p:cNvSpPr txBox="1">
            <a:spLocks/>
          </p:cNvSpPr>
          <p:nvPr/>
        </p:nvSpPr>
        <p:spPr>
          <a:xfrm>
            <a:off x="5746630" y="6133161"/>
            <a:ext cx="704088" cy="365125"/>
          </a:xfrm>
          <a:prstGeom prst="rect">
            <a:avLst/>
          </a:prstGeom>
        </p:spPr>
        <p:txBody>
          <a:bodyPr lIns="91440" tIns="45720" rIns="91440" bIns="45720" anchor="t"/>
          <a:lstStyle>
            <a:defPPr>
              <a:defRPr lang="en-US"/>
            </a:defPPr>
            <a:lvl1pPr marL="0" algn="r" defTabSz="914400" rtl="0" eaLnBrk="1" latinLnBrk="0" hangingPunct="1"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6F1FABC0-072B-4F22-8F9B-95A9D10B0206}" type="slidenum">
              <a:rPr lang="en-US" smtClean="0"/>
              <a:pPr algn="ctr"/>
              <a:t>13</a:t>
            </a:fld>
            <a:endParaRPr lang="en-US"/>
          </a:p>
        </p:txBody>
      </p:sp>
      <p:pic>
        <p:nvPicPr>
          <p:cNvPr id="10" name="Picture 2" descr="Symbols of NASA | NASA">
            <a:extLst>
              <a:ext uri="{FF2B5EF4-FFF2-40B4-BE49-F238E27FC236}">
                <a16:creationId xmlns:a16="http://schemas.microsoft.com/office/drawing/2014/main" id="{166E02E0-99CB-4F7C-E66F-4D892757E1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1120" y="38845"/>
            <a:ext cx="1747422" cy="873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1E277F9-19EF-4FCD-AAA4-A957E19D4A87}"/>
              </a:ext>
            </a:extLst>
          </p:cNvPr>
          <p:cNvSpPr txBox="1"/>
          <p:nvPr/>
        </p:nvSpPr>
        <p:spPr>
          <a:xfrm>
            <a:off x="720329" y="4036219"/>
            <a:ext cx="3857623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b="1">
                <a:latin typeface="Arial"/>
                <a:ea typeface="Tahoma"/>
                <a:cs typeface="Tahoma"/>
              </a:rPr>
              <a:t>Design can be scaled to operate in tank of 17 m</a:t>
            </a:r>
            <a:r>
              <a:rPr lang="en-US" sz="2400" b="1" baseline="30000">
                <a:latin typeface="Arial"/>
                <a:ea typeface="Tahoma"/>
                <a:cs typeface="Tahoma"/>
              </a:rPr>
              <a:t>3</a:t>
            </a:r>
            <a:r>
              <a:rPr lang="en-US" sz="2400" b="1">
                <a:latin typeface="Arial"/>
                <a:ea typeface="Tahoma"/>
                <a:cs typeface="Tahoma"/>
              </a:rPr>
              <a:t> (~600 ft</a:t>
            </a:r>
            <a:r>
              <a:rPr lang="en-US" sz="2400" b="1" baseline="30000">
                <a:latin typeface="Arial"/>
                <a:ea typeface="Tahoma"/>
                <a:cs typeface="Tahoma"/>
              </a:rPr>
              <a:t>3</a:t>
            </a:r>
            <a:r>
              <a:rPr lang="en-US" sz="2400" b="1">
                <a:latin typeface="Arial"/>
                <a:ea typeface="Tahoma"/>
                <a:cs typeface="Tahoma"/>
              </a:rPr>
              <a:t>)</a:t>
            </a:r>
            <a:r>
              <a:rPr lang="en-US" sz="2400" b="1" baseline="30000">
                <a:latin typeface="Arial"/>
                <a:ea typeface="Tahoma"/>
                <a:cs typeface="Tahoma"/>
              </a:rPr>
              <a:t>  </a:t>
            </a:r>
            <a:endParaRPr lang="en-US" sz="2400" b="1">
              <a:latin typeface="Arial"/>
              <a:ea typeface="Tahoma"/>
              <a:cs typeface="Calibri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D2C3859-D783-1997-55A6-34B50AFD5394}"/>
              </a:ext>
            </a:extLst>
          </p:cNvPr>
          <p:cNvSpPr txBox="1"/>
          <p:nvPr/>
        </p:nvSpPr>
        <p:spPr>
          <a:xfrm>
            <a:off x="8322468" y="4036218"/>
            <a:ext cx="2724073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b="1">
                <a:latin typeface="Arial"/>
                <a:ea typeface="Tahoma"/>
                <a:cs typeface="Tahoma"/>
              </a:rPr>
              <a:t>Base is no wider than 12 in</a:t>
            </a:r>
            <a:endParaRPr lang="en-US" b="1">
              <a:latin typeface="Arial"/>
              <a:cs typeface="Calibri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2A067DD-275E-55C6-3E30-E711D00DD6EB}"/>
              </a:ext>
            </a:extLst>
          </p:cNvPr>
          <p:cNvSpPr txBox="1"/>
          <p:nvPr/>
        </p:nvSpPr>
        <p:spPr>
          <a:xfrm>
            <a:off x="4625578" y="4036218"/>
            <a:ext cx="2910848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b="1">
                <a:latin typeface="Arial"/>
                <a:ea typeface="Tahoma"/>
                <a:cs typeface="Arial"/>
              </a:rPr>
              <a:t>No taller than</a:t>
            </a:r>
          </a:p>
          <a:p>
            <a:pPr algn="ctr"/>
            <a:r>
              <a:rPr lang="en-US" sz="2400" b="1">
                <a:latin typeface="Arial"/>
                <a:ea typeface="Tahoma"/>
                <a:cs typeface="Arial"/>
              </a:rPr>
              <a:t> 18 in</a:t>
            </a:r>
            <a:endParaRPr lang="en-US" sz="2400" b="1">
              <a:latin typeface="Arial"/>
              <a:ea typeface="Tahoma"/>
              <a:cs typeface="Tahoma"/>
            </a:endParaRPr>
          </a:p>
        </p:txBody>
      </p:sp>
      <p:pic>
        <p:nvPicPr>
          <p:cNvPr id="4" name="Graphic 8" descr="Trigonometry outline">
            <a:extLst>
              <a:ext uri="{FF2B5EF4-FFF2-40B4-BE49-F238E27FC236}">
                <a16:creationId xmlns:a16="http://schemas.microsoft.com/office/drawing/2014/main" id="{CDAFCFBD-64DD-77A1-123C-83A5A8BE19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325467" y="1656158"/>
            <a:ext cx="1444049" cy="1371394"/>
          </a:xfrm>
          <a:prstGeom prst="rect">
            <a:avLst/>
          </a:prstGeom>
        </p:spPr>
      </p:pic>
      <p:pic>
        <p:nvPicPr>
          <p:cNvPr id="6" name="Graphic 8" descr="Trigonometry outline">
            <a:extLst>
              <a:ext uri="{FF2B5EF4-FFF2-40B4-BE49-F238E27FC236}">
                <a16:creationId xmlns:a16="http://schemas.microsoft.com/office/drawing/2014/main" id="{FD572396-FEBA-E4A6-ACEC-F5AFDE5A3C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986934" y="2600036"/>
            <a:ext cx="900331" cy="855032"/>
          </a:xfrm>
          <a:prstGeom prst="rect">
            <a:avLst/>
          </a:prstGeom>
        </p:spPr>
      </p:pic>
      <p:pic>
        <p:nvPicPr>
          <p:cNvPr id="18" name="Graphic 17" descr="Cylinder with solid fill">
            <a:extLst>
              <a:ext uri="{FF2B5EF4-FFF2-40B4-BE49-F238E27FC236}">
                <a16:creationId xmlns:a16="http://schemas.microsoft.com/office/drawing/2014/main" id="{C8715355-470A-6AED-DA0A-9C02C79CA82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476568" y="1965701"/>
            <a:ext cx="1052808" cy="1463299"/>
          </a:xfrm>
          <a:prstGeom prst="rect">
            <a:avLst/>
          </a:prstGeom>
        </p:spPr>
      </p:pic>
      <p:pic>
        <p:nvPicPr>
          <p:cNvPr id="22" name="Graphic 21" descr="Cylinder with solid fill">
            <a:extLst>
              <a:ext uri="{FF2B5EF4-FFF2-40B4-BE49-F238E27FC236}">
                <a16:creationId xmlns:a16="http://schemas.microsoft.com/office/drawing/2014/main" id="{CEDC7B63-3E84-90EC-788D-53B7F0F39C5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1183755">
            <a:off x="8783312" y="2496402"/>
            <a:ext cx="1638155" cy="582850"/>
          </a:xfrm>
          <a:prstGeom prst="rect">
            <a:avLst/>
          </a:prstGeom>
        </p:spPr>
      </p:pic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F41B5090-22C7-C016-7A6C-5CBEABDAA028}"/>
              </a:ext>
            </a:extLst>
          </p:cNvPr>
          <p:cNvCxnSpPr/>
          <p:nvPr/>
        </p:nvCxnSpPr>
        <p:spPr>
          <a:xfrm>
            <a:off x="6520698" y="2237008"/>
            <a:ext cx="0" cy="857648"/>
          </a:xfrm>
          <a:prstGeom prst="straightConnector1">
            <a:avLst/>
          </a:prstGeom>
          <a:ln w="38100">
            <a:solidFill>
              <a:srgbClr val="7030A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E1F56650-B1AE-9DDC-4EA1-FE5A74663612}"/>
              </a:ext>
            </a:extLst>
          </p:cNvPr>
          <p:cNvCxnSpPr>
            <a:cxnSpLocks/>
          </p:cNvCxnSpPr>
          <p:nvPr/>
        </p:nvCxnSpPr>
        <p:spPr>
          <a:xfrm>
            <a:off x="9194878" y="2243045"/>
            <a:ext cx="1080383" cy="419191"/>
          </a:xfrm>
          <a:prstGeom prst="straightConnector1">
            <a:avLst/>
          </a:prstGeom>
          <a:ln w="38100">
            <a:solidFill>
              <a:schemeClr val="accent4">
                <a:lumMod val="7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F1FCD3E5-1113-F20A-A97F-022BA9066FDC}"/>
              </a:ext>
            </a:extLst>
          </p:cNvPr>
          <p:cNvSpPr txBox="1"/>
          <p:nvPr/>
        </p:nvSpPr>
        <p:spPr>
          <a:xfrm>
            <a:off x="10710050" y="5567122"/>
            <a:ext cx="1747422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>
                <a:ea typeface="+mn-lt"/>
                <a:cs typeface="+mn-lt"/>
              </a:rPr>
              <a:t>Bryson Peters</a:t>
            </a:r>
          </a:p>
        </p:txBody>
      </p:sp>
    </p:spTree>
    <p:extLst>
      <p:ext uri="{BB962C8B-B14F-4D97-AF65-F5344CB8AC3E}">
        <p14:creationId xmlns:p14="http://schemas.microsoft.com/office/powerpoint/2010/main" val="26075039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Oval 90">
            <a:extLst>
              <a:ext uri="{FF2B5EF4-FFF2-40B4-BE49-F238E27FC236}">
                <a16:creationId xmlns:a16="http://schemas.microsoft.com/office/drawing/2014/main" id="{85F2D8A0-89A9-ABDF-2951-CAED6B185AE3}"/>
              </a:ext>
            </a:extLst>
          </p:cNvPr>
          <p:cNvSpPr/>
          <p:nvPr/>
        </p:nvSpPr>
        <p:spPr>
          <a:xfrm>
            <a:off x="4364736" y="1411224"/>
            <a:ext cx="3462528" cy="3438144"/>
          </a:xfrm>
          <a:prstGeom prst="ellipse">
            <a:avLst/>
          </a:prstGeom>
          <a:solidFill>
            <a:srgbClr val="B586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9E922345-5A44-5907-6A64-B64D3D6AC1EE}"/>
              </a:ext>
            </a:extLst>
          </p:cNvPr>
          <p:cNvSpPr txBox="1">
            <a:spLocks/>
          </p:cNvSpPr>
          <p:nvPr/>
        </p:nvSpPr>
        <p:spPr>
          <a:xfrm>
            <a:off x="5746630" y="6133161"/>
            <a:ext cx="704088" cy="365125"/>
          </a:xfrm>
          <a:prstGeom prst="rect">
            <a:avLst/>
          </a:prstGeom>
        </p:spPr>
        <p:txBody>
          <a:bodyPr lIns="91440" tIns="45720" rIns="91440" bIns="45720" anchor="t"/>
          <a:lstStyle>
            <a:defPPr>
              <a:defRPr lang="en-US"/>
            </a:defPPr>
            <a:lvl1pPr marL="0" algn="r" defTabSz="914400" rtl="0" eaLnBrk="1" latinLnBrk="0" hangingPunct="1"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6F1FABC0-072B-4F22-8F9B-95A9D10B0206}" type="slidenum">
              <a:rPr lang="en-US" smtClean="0"/>
              <a:pPr algn="ctr"/>
              <a:t>14</a:t>
            </a:fld>
            <a:endParaRPr lang="en-US"/>
          </a:p>
        </p:txBody>
      </p:sp>
      <p:pic>
        <p:nvPicPr>
          <p:cNvPr id="4" name="Picture 2" descr="Symbols of NASA | NASA">
            <a:extLst>
              <a:ext uri="{FF2B5EF4-FFF2-40B4-BE49-F238E27FC236}">
                <a16:creationId xmlns:a16="http://schemas.microsoft.com/office/drawing/2014/main" id="{3DB66509-EF7F-E218-8D27-3C830885FA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1120" y="38845"/>
            <a:ext cx="1747422" cy="873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5D596C2F-592B-A392-1748-7EC44B7321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>
                <a:latin typeface="Arial"/>
                <a:cs typeface="Arial"/>
              </a:rPr>
              <a:t>High Fidelity Concepts</a:t>
            </a:r>
            <a:endParaRPr lang="en-US"/>
          </a:p>
        </p:txBody>
      </p:sp>
      <p:sp>
        <p:nvSpPr>
          <p:cNvPr id="150" name="TextBox 149">
            <a:extLst>
              <a:ext uri="{FF2B5EF4-FFF2-40B4-BE49-F238E27FC236}">
                <a16:creationId xmlns:a16="http://schemas.microsoft.com/office/drawing/2014/main" id="{CE35831E-A276-C717-71C4-C7E7BAF57DBD}"/>
              </a:ext>
            </a:extLst>
          </p:cNvPr>
          <p:cNvSpPr txBox="1"/>
          <p:nvPr/>
        </p:nvSpPr>
        <p:spPr>
          <a:xfrm>
            <a:off x="5424" y="4935981"/>
            <a:ext cx="4116295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b="1">
                <a:latin typeface="Arial"/>
                <a:ea typeface="Tahoma"/>
                <a:cs typeface="Tahoma"/>
              </a:rPr>
              <a:t>Concentric Helical Sweep Concept</a:t>
            </a:r>
            <a:endParaRPr lang="en-US">
              <a:latin typeface="Arial"/>
              <a:ea typeface="Tahoma"/>
              <a:cs typeface="Tahoma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412BED0-532D-58A5-F901-946B976793B3}"/>
              </a:ext>
            </a:extLst>
          </p:cNvPr>
          <p:cNvSpPr/>
          <p:nvPr/>
        </p:nvSpPr>
        <p:spPr>
          <a:xfrm>
            <a:off x="8241792" y="1484376"/>
            <a:ext cx="3462528" cy="3438144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1EC2C585-9BD0-0286-281A-0D61DD960B6E}"/>
              </a:ext>
            </a:extLst>
          </p:cNvPr>
          <p:cNvGrpSpPr/>
          <p:nvPr/>
        </p:nvGrpSpPr>
        <p:grpSpPr>
          <a:xfrm>
            <a:off x="9641895" y="2256612"/>
            <a:ext cx="1885598" cy="1912676"/>
            <a:chOff x="9179365" y="2845038"/>
            <a:chExt cx="1885598" cy="1912676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CC23D729-5432-7B3D-2813-CDA46A8F6BFC}"/>
                </a:ext>
              </a:extLst>
            </p:cNvPr>
            <p:cNvGrpSpPr/>
            <p:nvPr/>
          </p:nvGrpSpPr>
          <p:grpSpPr>
            <a:xfrm>
              <a:off x="9179365" y="3163187"/>
              <a:ext cx="742493" cy="1276378"/>
              <a:chOff x="8052817" y="3163187"/>
              <a:chExt cx="742493" cy="1276378"/>
            </a:xfrm>
          </p:grpSpPr>
          <p:sp>
            <p:nvSpPr>
              <p:cNvPr id="18" name="Hexagon 17">
                <a:extLst>
                  <a:ext uri="{FF2B5EF4-FFF2-40B4-BE49-F238E27FC236}">
                    <a16:creationId xmlns:a16="http://schemas.microsoft.com/office/drawing/2014/main" id="{93E45EC9-03F9-0F4B-FB74-02EB6D2531F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052817" y="3799485"/>
                <a:ext cx="742493" cy="640080"/>
              </a:xfrm>
              <a:prstGeom prst="hexagon">
                <a:avLst/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Hexagon 18">
                <a:extLst>
                  <a:ext uri="{FF2B5EF4-FFF2-40B4-BE49-F238E27FC236}">
                    <a16:creationId xmlns:a16="http://schemas.microsoft.com/office/drawing/2014/main" id="{8DD35B49-6F66-B29B-D1DF-81E4FB37C41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052817" y="3163187"/>
                <a:ext cx="742493" cy="640080"/>
              </a:xfrm>
              <a:prstGeom prst="hexagon">
                <a:avLst/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D9306014-3CA5-095A-95DA-895B5F8D7AF2}"/>
                </a:ext>
              </a:extLst>
            </p:cNvPr>
            <p:cNvGrpSpPr/>
            <p:nvPr/>
          </p:nvGrpSpPr>
          <p:grpSpPr>
            <a:xfrm>
              <a:off x="9744720" y="2845038"/>
              <a:ext cx="742493" cy="1276378"/>
              <a:chOff x="8052817" y="3163187"/>
              <a:chExt cx="742493" cy="1276378"/>
            </a:xfrm>
          </p:grpSpPr>
          <p:sp>
            <p:nvSpPr>
              <p:cNvPr id="16" name="Hexagon 15">
                <a:extLst>
                  <a:ext uri="{FF2B5EF4-FFF2-40B4-BE49-F238E27FC236}">
                    <a16:creationId xmlns:a16="http://schemas.microsoft.com/office/drawing/2014/main" id="{BCA37292-8702-B88D-E042-AF2E3213ADE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052817" y="3163187"/>
                <a:ext cx="742493" cy="640080"/>
              </a:xfrm>
              <a:prstGeom prst="hexagon">
                <a:avLst/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Hexagon 16">
                <a:extLst>
                  <a:ext uri="{FF2B5EF4-FFF2-40B4-BE49-F238E27FC236}">
                    <a16:creationId xmlns:a16="http://schemas.microsoft.com/office/drawing/2014/main" id="{3A0AA2F1-6FFD-1DB0-26B5-D23E4ED5A98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052817" y="3799485"/>
                <a:ext cx="742493" cy="640080"/>
              </a:xfrm>
              <a:prstGeom prst="hexagon">
                <a:avLst/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3" name="Hexagon 12">
              <a:extLst>
                <a:ext uri="{FF2B5EF4-FFF2-40B4-BE49-F238E27FC236}">
                  <a16:creationId xmlns:a16="http://schemas.microsoft.com/office/drawing/2014/main" id="{19F94341-40A8-59F8-5350-65099CBE780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322470" y="3163187"/>
              <a:ext cx="742493" cy="640080"/>
            </a:xfrm>
            <a:prstGeom prst="hexagon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Hexagon 13">
              <a:extLst>
                <a:ext uri="{FF2B5EF4-FFF2-40B4-BE49-F238E27FC236}">
                  <a16:creationId xmlns:a16="http://schemas.microsoft.com/office/drawing/2014/main" id="{226B21B3-4CB4-DE50-4777-1E14F22EAA7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322470" y="3799485"/>
              <a:ext cx="742493" cy="640080"/>
            </a:xfrm>
            <a:prstGeom prst="hexagon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Hexagon 14">
              <a:extLst>
                <a:ext uri="{FF2B5EF4-FFF2-40B4-BE49-F238E27FC236}">
                  <a16:creationId xmlns:a16="http://schemas.microsoft.com/office/drawing/2014/main" id="{8CDFBF58-D4B6-3BEB-A178-EC919EC7066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744720" y="4117634"/>
              <a:ext cx="742493" cy="640080"/>
            </a:xfrm>
            <a:prstGeom prst="hexagon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0E59E42E-0B9B-DBF8-58FC-5A8AFE6FEFB2}"/>
              </a:ext>
            </a:extLst>
          </p:cNvPr>
          <p:cNvGrpSpPr/>
          <p:nvPr/>
        </p:nvGrpSpPr>
        <p:grpSpPr>
          <a:xfrm>
            <a:off x="8477559" y="2256611"/>
            <a:ext cx="1307848" cy="1912676"/>
            <a:chOff x="9179365" y="2845038"/>
            <a:chExt cx="1307848" cy="1912676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8E03DAD4-A70F-5DF4-20A6-D1ACD1DE5FA7}"/>
                </a:ext>
              </a:extLst>
            </p:cNvPr>
            <p:cNvGrpSpPr/>
            <p:nvPr/>
          </p:nvGrpSpPr>
          <p:grpSpPr>
            <a:xfrm>
              <a:off x="9179365" y="3163187"/>
              <a:ext cx="742493" cy="1276378"/>
              <a:chOff x="8052817" y="3163187"/>
              <a:chExt cx="742493" cy="1276378"/>
            </a:xfrm>
          </p:grpSpPr>
          <p:sp>
            <p:nvSpPr>
              <p:cNvPr id="27" name="Hexagon 26">
                <a:extLst>
                  <a:ext uri="{FF2B5EF4-FFF2-40B4-BE49-F238E27FC236}">
                    <a16:creationId xmlns:a16="http://schemas.microsoft.com/office/drawing/2014/main" id="{CB0EE0AC-38E7-9F0B-7BCE-1FB12496E9F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052817" y="3799485"/>
                <a:ext cx="742493" cy="640080"/>
              </a:xfrm>
              <a:prstGeom prst="hexagon">
                <a:avLst/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Hexagon 27">
                <a:extLst>
                  <a:ext uri="{FF2B5EF4-FFF2-40B4-BE49-F238E27FC236}">
                    <a16:creationId xmlns:a16="http://schemas.microsoft.com/office/drawing/2014/main" id="{57C9FF02-EAF4-192F-0FD4-8C12FCA961C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052817" y="3163187"/>
                <a:ext cx="742493" cy="640080"/>
              </a:xfrm>
              <a:prstGeom prst="hexagon">
                <a:avLst/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3F750B92-A11E-A571-6A6F-2BC4DF2E1A42}"/>
                </a:ext>
              </a:extLst>
            </p:cNvPr>
            <p:cNvGrpSpPr/>
            <p:nvPr/>
          </p:nvGrpSpPr>
          <p:grpSpPr>
            <a:xfrm>
              <a:off x="9744720" y="2845038"/>
              <a:ext cx="742493" cy="1276378"/>
              <a:chOff x="8052817" y="3163187"/>
              <a:chExt cx="742493" cy="1276378"/>
            </a:xfrm>
          </p:grpSpPr>
          <p:sp>
            <p:nvSpPr>
              <p:cNvPr id="25" name="Hexagon 24">
                <a:extLst>
                  <a:ext uri="{FF2B5EF4-FFF2-40B4-BE49-F238E27FC236}">
                    <a16:creationId xmlns:a16="http://schemas.microsoft.com/office/drawing/2014/main" id="{92D2A57E-AFDA-8D7E-B887-E99096A84EB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052817" y="3163187"/>
                <a:ext cx="742493" cy="640080"/>
              </a:xfrm>
              <a:prstGeom prst="hexagon">
                <a:avLst/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Hexagon 25">
                <a:extLst>
                  <a:ext uri="{FF2B5EF4-FFF2-40B4-BE49-F238E27FC236}">
                    <a16:creationId xmlns:a16="http://schemas.microsoft.com/office/drawing/2014/main" id="{277F14C1-4222-3D96-7289-0F76B615C82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052817" y="3799485"/>
                <a:ext cx="742493" cy="640080"/>
              </a:xfrm>
              <a:prstGeom prst="hexagon">
                <a:avLst/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4" name="Hexagon 23">
              <a:extLst>
                <a:ext uri="{FF2B5EF4-FFF2-40B4-BE49-F238E27FC236}">
                  <a16:creationId xmlns:a16="http://schemas.microsoft.com/office/drawing/2014/main" id="{E7F2BB0F-F54C-CC0F-9401-9D1A7F00996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744720" y="4117634"/>
              <a:ext cx="742493" cy="640080"/>
            </a:xfrm>
            <a:prstGeom prst="hexagon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1" name="Rectangle 80">
            <a:extLst>
              <a:ext uri="{FF2B5EF4-FFF2-40B4-BE49-F238E27FC236}">
                <a16:creationId xmlns:a16="http://schemas.microsoft.com/office/drawing/2014/main" id="{DA78F83F-C86A-D889-4F70-6710A241D174}"/>
              </a:ext>
            </a:extLst>
          </p:cNvPr>
          <p:cNvSpPr/>
          <p:nvPr/>
        </p:nvSpPr>
        <p:spPr>
          <a:xfrm>
            <a:off x="1554480" y="2807208"/>
            <a:ext cx="1517904" cy="1450848"/>
          </a:xfrm>
          <a:prstGeom prst="rect">
            <a:avLst/>
          </a:prstGeom>
          <a:solidFill>
            <a:srgbClr val="ED85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6A605AD7-DDF8-0439-FB51-5C506197582E}"/>
              </a:ext>
            </a:extLst>
          </p:cNvPr>
          <p:cNvSpPr txBox="1"/>
          <p:nvPr/>
        </p:nvSpPr>
        <p:spPr>
          <a:xfrm>
            <a:off x="8150537" y="4935981"/>
            <a:ext cx="4116295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b="1">
                <a:latin typeface="Arial"/>
                <a:ea typeface="Tahoma"/>
                <a:cs typeface="Tahoma"/>
              </a:rPr>
              <a:t>Honeycomb Support Concept</a:t>
            </a:r>
            <a:endParaRPr lang="en-US">
              <a:latin typeface="Arial"/>
              <a:ea typeface="Tahoma"/>
              <a:cs typeface="Tahoma"/>
            </a:endParaRP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C89F62B8-9273-C06E-0754-5BC9AE35CF45}"/>
              </a:ext>
            </a:extLst>
          </p:cNvPr>
          <p:cNvSpPr txBox="1"/>
          <p:nvPr/>
        </p:nvSpPr>
        <p:spPr>
          <a:xfrm>
            <a:off x="4035737" y="4935981"/>
            <a:ext cx="4116295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b="1">
                <a:latin typeface="Arial"/>
                <a:ea typeface="Tahoma"/>
                <a:cs typeface="Tahoma"/>
              </a:rPr>
              <a:t>Triangular Truss Concept</a:t>
            </a:r>
          </a:p>
        </p:txBody>
      </p:sp>
      <p:sp>
        <p:nvSpPr>
          <p:cNvPr id="125" name="Oval 124">
            <a:extLst>
              <a:ext uri="{FF2B5EF4-FFF2-40B4-BE49-F238E27FC236}">
                <a16:creationId xmlns:a16="http://schemas.microsoft.com/office/drawing/2014/main" id="{362D3D81-661E-D8EE-A4C0-A61DD2DC3628}"/>
              </a:ext>
            </a:extLst>
          </p:cNvPr>
          <p:cNvSpPr/>
          <p:nvPr/>
        </p:nvSpPr>
        <p:spPr>
          <a:xfrm>
            <a:off x="249936" y="1472184"/>
            <a:ext cx="3462528" cy="3438144"/>
          </a:xfrm>
          <a:prstGeom prst="ellipse">
            <a:avLst/>
          </a:prstGeom>
          <a:solidFill>
            <a:srgbClr val="ED85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7" name="Graphic 9" descr="Oil Barrel outline">
            <a:extLst>
              <a:ext uri="{FF2B5EF4-FFF2-40B4-BE49-F238E27FC236}">
                <a16:creationId xmlns:a16="http://schemas.microsoft.com/office/drawing/2014/main" id="{D4BCC2E8-1926-3A8B-0FA7-72120C9C61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80416" y="1392936"/>
            <a:ext cx="3462528" cy="3456432"/>
          </a:xfrm>
          <a:prstGeom prst="rect">
            <a:avLst/>
          </a:prstGeom>
        </p:spPr>
      </p:pic>
      <p:sp>
        <p:nvSpPr>
          <p:cNvPr id="129" name="Rectangle 128">
            <a:extLst>
              <a:ext uri="{FF2B5EF4-FFF2-40B4-BE49-F238E27FC236}">
                <a16:creationId xmlns:a16="http://schemas.microsoft.com/office/drawing/2014/main" id="{CEB1D977-86DB-B144-7BFC-428DEA0F63B0}"/>
              </a:ext>
            </a:extLst>
          </p:cNvPr>
          <p:cNvSpPr/>
          <p:nvPr/>
        </p:nvSpPr>
        <p:spPr>
          <a:xfrm>
            <a:off x="1261872" y="2648712"/>
            <a:ext cx="1517904" cy="1450848"/>
          </a:xfrm>
          <a:prstGeom prst="rect">
            <a:avLst/>
          </a:prstGeom>
          <a:solidFill>
            <a:srgbClr val="ED85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1" name="Graphic 8" descr="DNA outline">
            <a:extLst>
              <a:ext uri="{FF2B5EF4-FFF2-40B4-BE49-F238E27FC236}">
                <a16:creationId xmlns:a16="http://schemas.microsoft.com/office/drawing/2014/main" id="{574E4B7B-715D-C24A-68C2-FDDEA66CFEF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93648" y="2142744"/>
            <a:ext cx="2072640" cy="2066544"/>
          </a:xfrm>
          <a:prstGeom prst="rect">
            <a:avLst/>
          </a:prstGeom>
        </p:spPr>
      </p:pic>
      <p:cxnSp>
        <p:nvCxnSpPr>
          <p:cNvPr id="133" name="Straight Arrow Connector 132">
            <a:extLst>
              <a:ext uri="{FF2B5EF4-FFF2-40B4-BE49-F238E27FC236}">
                <a16:creationId xmlns:a16="http://schemas.microsoft.com/office/drawing/2014/main" id="{79814175-9C79-DC27-79BA-8A041D62D7EB}"/>
              </a:ext>
            </a:extLst>
          </p:cNvPr>
          <p:cNvCxnSpPr/>
          <p:nvPr/>
        </p:nvCxnSpPr>
        <p:spPr>
          <a:xfrm>
            <a:off x="1258443" y="2224658"/>
            <a:ext cx="1517904" cy="6096"/>
          </a:xfrm>
          <a:prstGeom prst="straightConnector1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Straight Arrow Connector 134">
            <a:extLst>
              <a:ext uri="{FF2B5EF4-FFF2-40B4-BE49-F238E27FC236}">
                <a16:creationId xmlns:a16="http://schemas.microsoft.com/office/drawing/2014/main" id="{C742EDF4-6079-F5A7-17D3-DEE016FCC0F0}"/>
              </a:ext>
            </a:extLst>
          </p:cNvPr>
          <p:cNvCxnSpPr/>
          <p:nvPr/>
        </p:nvCxnSpPr>
        <p:spPr>
          <a:xfrm>
            <a:off x="1261110" y="4135374"/>
            <a:ext cx="1536192" cy="12192"/>
          </a:xfrm>
          <a:prstGeom prst="straightConnector1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Isosceles Triangle 7">
            <a:extLst>
              <a:ext uri="{FF2B5EF4-FFF2-40B4-BE49-F238E27FC236}">
                <a16:creationId xmlns:a16="http://schemas.microsoft.com/office/drawing/2014/main" id="{820FB209-8D11-46C3-811E-7C02A4FD7AD6}"/>
              </a:ext>
            </a:extLst>
          </p:cNvPr>
          <p:cNvSpPr/>
          <p:nvPr/>
        </p:nvSpPr>
        <p:spPr>
          <a:xfrm>
            <a:off x="5236464" y="2471928"/>
            <a:ext cx="877824" cy="743712"/>
          </a:xfrm>
          <a:prstGeom prst="triangl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Isosceles Triangle 20">
            <a:extLst>
              <a:ext uri="{FF2B5EF4-FFF2-40B4-BE49-F238E27FC236}">
                <a16:creationId xmlns:a16="http://schemas.microsoft.com/office/drawing/2014/main" id="{799454D5-1B5C-D84F-02C5-90046764DC96}"/>
              </a:ext>
            </a:extLst>
          </p:cNvPr>
          <p:cNvSpPr/>
          <p:nvPr/>
        </p:nvSpPr>
        <p:spPr>
          <a:xfrm rot="10800000">
            <a:off x="5675375" y="2471927"/>
            <a:ext cx="877824" cy="743712"/>
          </a:xfrm>
          <a:prstGeom prst="triangl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Isosceles Triangle 30">
            <a:extLst>
              <a:ext uri="{FF2B5EF4-FFF2-40B4-BE49-F238E27FC236}">
                <a16:creationId xmlns:a16="http://schemas.microsoft.com/office/drawing/2014/main" id="{92316DFD-59E3-A47A-7958-5C2E9BDC0ECD}"/>
              </a:ext>
            </a:extLst>
          </p:cNvPr>
          <p:cNvSpPr/>
          <p:nvPr/>
        </p:nvSpPr>
        <p:spPr>
          <a:xfrm>
            <a:off x="4797551" y="3215639"/>
            <a:ext cx="877824" cy="743712"/>
          </a:xfrm>
          <a:prstGeom prst="triangl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Isosceles Triangle 32">
            <a:extLst>
              <a:ext uri="{FF2B5EF4-FFF2-40B4-BE49-F238E27FC236}">
                <a16:creationId xmlns:a16="http://schemas.microsoft.com/office/drawing/2014/main" id="{E3BA0186-E80F-12C9-DBD3-2978251C2A9A}"/>
              </a:ext>
            </a:extLst>
          </p:cNvPr>
          <p:cNvSpPr/>
          <p:nvPr/>
        </p:nvSpPr>
        <p:spPr>
          <a:xfrm rot="10800000">
            <a:off x="5236463" y="3215639"/>
            <a:ext cx="877824" cy="743712"/>
          </a:xfrm>
          <a:prstGeom prst="triangl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Isosceles Triangle 34">
            <a:extLst>
              <a:ext uri="{FF2B5EF4-FFF2-40B4-BE49-F238E27FC236}">
                <a16:creationId xmlns:a16="http://schemas.microsoft.com/office/drawing/2014/main" id="{8A15950C-01B3-CBFA-CA25-DD7BAE41EC99}"/>
              </a:ext>
            </a:extLst>
          </p:cNvPr>
          <p:cNvSpPr/>
          <p:nvPr/>
        </p:nvSpPr>
        <p:spPr>
          <a:xfrm>
            <a:off x="5675375" y="3215639"/>
            <a:ext cx="877824" cy="743712"/>
          </a:xfrm>
          <a:prstGeom prst="triangl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Isosceles Triangle 36">
            <a:extLst>
              <a:ext uri="{FF2B5EF4-FFF2-40B4-BE49-F238E27FC236}">
                <a16:creationId xmlns:a16="http://schemas.microsoft.com/office/drawing/2014/main" id="{958C491C-0B70-D4EB-4E06-953200FAFD38}"/>
              </a:ext>
            </a:extLst>
          </p:cNvPr>
          <p:cNvSpPr/>
          <p:nvPr/>
        </p:nvSpPr>
        <p:spPr>
          <a:xfrm>
            <a:off x="6114287" y="2471927"/>
            <a:ext cx="877824" cy="743712"/>
          </a:xfrm>
          <a:prstGeom prst="triangl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Isosceles Triangle 38">
            <a:extLst>
              <a:ext uri="{FF2B5EF4-FFF2-40B4-BE49-F238E27FC236}">
                <a16:creationId xmlns:a16="http://schemas.microsoft.com/office/drawing/2014/main" id="{F58607C8-B961-B861-A09C-E9FEF5007C0E}"/>
              </a:ext>
            </a:extLst>
          </p:cNvPr>
          <p:cNvSpPr/>
          <p:nvPr/>
        </p:nvSpPr>
        <p:spPr>
          <a:xfrm rot="10800000">
            <a:off x="6553199" y="2471927"/>
            <a:ext cx="877824" cy="743712"/>
          </a:xfrm>
          <a:prstGeom prst="triangl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Isosceles Triangle 40">
            <a:extLst>
              <a:ext uri="{FF2B5EF4-FFF2-40B4-BE49-F238E27FC236}">
                <a16:creationId xmlns:a16="http://schemas.microsoft.com/office/drawing/2014/main" id="{15EF90CF-BF69-A7C2-8B24-80FC80E5F51F}"/>
              </a:ext>
            </a:extLst>
          </p:cNvPr>
          <p:cNvSpPr/>
          <p:nvPr/>
        </p:nvSpPr>
        <p:spPr>
          <a:xfrm rot="10800000">
            <a:off x="6114287" y="3215639"/>
            <a:ext cx="877824" cy="743712"/>
          </a:xfrm>
          <a:prstGeom prst="triangl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C17EBDE-FFA8-6524-78FF-7C939F16FEF4}"/>
              </a:ext>
            </a:extLst>
          </p:cNvPr>
          <p:cNvSpPr txBox="1"/>
          <p:nvPr/>
        </p:nvSpPr>
        <p:spPr>
          <a:xfrm>
            <a:off x="10710050" y="5567122"/>
            <a:ext cx="1747422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>
                <a:ea typeface="+mn-lt"/>
                <a:cs typeface="+mn-lt"/>
              </a:rPr>
              <a:t>Bryson Peters</a:t>
            </a:r>
          </a:p>
        </p:txBody>
      </p:sp>
    </p:spTree>
    <p:extLst>
      <p:ext uri="{BB962C8B-B14F-4D97-AF65-F5344CB8AC3E}">
        <p14:creationId xmlns:p14="http://schemas.microsoft.com/office/powerpoint/2010/main" val="7510610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9E922345-5A44-5907-6A64-B64D3D6AC1EE}"/>
              </a:ext>
            </a:extLst>
          </p:cNvPr>
          <p:cNvSpPr txBox="1">
            <a:spLocks/>
          </p:cNvSpPr>
          <p:nvPr/>
        </p:nvSpPr>
        <p:spPr>
          <a:xfrm>
            <a:off x="5746630" y="6133161"/>
            <a:ext cx="704088" cy="365125"/>
          </a:xfrm>
          <a:prstGeom prst="rect">
            <a:avLst/>
          </a:prstGeom>
        </p:spPr>
        <p:txBody>
          <a:bodyPr lIns="91440" tIns="45720" rIns="91440" bIns="45720" anchor="t"/>
          <a:lstStyle>
            <a:defPPr>
              <a:defRPr lang="en-US"/>
            </a:defPPr>
            <a:lvl1pPr marL="0" algn="r" defTabSz="914400" rtl="0" eaLnBrk="1" latinLnBrk="0" hangingPunct="1"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6F1FABC0-072B-4F22-8F9B-95A9D10B0206}" type="slidenum">
              <a:rPr lang="en-US" smtClean="0"/>
              <a:pPr algn="ctr"/>
              <a:t>15</a:t>
            </a:fld>
            <a:endParaRPr lang="en-US"/>
          </a:p>
        </p:txBody>
      </p:sp>
      <p:pic>
        <p:nvPicPr>
          <p:cNvPr id="4" name="Picture 2" descr="Symbols of NASA | NASA">
            <a:extLst>
              <a:ext uri="{FF2B5EF4-FFF2-40B4-BE49-F238E27FC236}">
                <a16:creationId xmlns:a16="http://schemas.microsoft.com/office/drawing/2014/main" id="{3DB66509-EF7F-E218-8D27-3C830885FA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1120" y="38845"/>
            <a:ext cx="1747422" cy="873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5D596C2F-592B-A392-1748-7EC44B7321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>
                <a:latin typeface="Arial"/>
                <a:cs typeface="Arial"/>
              </a:rPr>
              <a:t>Concept Selection</a:t>
            </a:r>
            <a:endParaRPr lang="en-US"/>
          </a:p>
        </p:txBody>
      </p:sp>
      <p:sp>
        <p:nvSpPr>
          <p:cNvPr id="150" name="TextBox 149">
            <a:extLst>
              <a:ext uri="{FF2B5EF4-FFF2-40B4-BE49-F238E27FC236}">
                <a16:creationId xmlns:a16="http://schemas.microsoft.com/office/drawing/2014/main" id="{CE35831E-A276-C717-71C4-C7E7BAF57DBD}"/>
              </a:ext>
            </a:extLst>
          </p:cNvPr>
          <p:cNvSpPr txBox="1"/>
          <p:nvPr/>
        </p:nvSpPr>
        <p:spPr>
          <a:xfrm>
            <a:off x="5424" y="4935981"/>
            <a:ext cx="4116295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b="1">
                <a:latin typeface="Arial"/>
                <a:ea typeface="Tahoma"/>
                <a:cs typeface="Tahoma"/>
              </a:rPr>
              <a:t>Concentric Helical Sweep Concept</a:t>
            </a:r>
            <a:endParaRPr lang="en-US">
              <a:latin typeface="Arial"/>
              <a:ea typeface="Tahoma"/>
              <a:cs typeface="Tahoma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412BED0-532D-58A5-F901-946B976793B3}"/>
              </a:ext>
            </a:extLst>
          </p:cNvPr>
          <p:cNvSpPr/>
          <p:nvPr/>
        </p:nvSpPr>
        <p:spPr>
          <a:xfrm>
            <a:off x="8241792" y="1484376"/>
            <a:ext cx="3462528" cy="3438144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1EC2C585-9BD0-0286-281A-0D61DD960B6E}"/>
              </a:ext>
            </a:extLst>
          </p:cNvPr>
          <p:cNvGrpSpPr/>
          <p:nvPr/>
        </p:nvGrpSpPr>
        <p:grpSpPr>
          <a:xfrm>
            <a:off x="9641895" y="2256612"/>
            <a:ext cx="1885598" cy="1912676"/>
            <a:chOff x="9179365" y="2845038"/>
            <a:chExt cx="1885598" cy="1912676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CC23D729-5432-7B3D-2813-CDA46A8F6BFC}"/>
                </a:ext>
              </a:extLst>
            </p:cNvPr>
            <p:cNvGrpSpPr/>
            <p:nvPr/>
          </p:nvGrpSpPr>
          <p:grpSpPr>
            <a:xfrm>
              <a:off x="9179365" y="3163187"/>
              <a:ext cx="742493" cy="1276378"/>
              <a:chOff x="8052817" y="3163187"/>
              <a:chExt cx="742493" cy="1276378"/>
            </a:xfrm>
          </p:grpSpPr>
          <p:sp>
            <p:nvSpPr>
              <p:cNvPr id="18" name="Hexagon 17">
                <a:extLst>
                  <a:ext uri="{FF2B5EF4-FFF2-40B4-BE49-F238E27FC236}">
                    <a16:creationId xmlns:a16="http://schemas.microsoft.com/office/drawing/2014/main" id="{93E45EC9-03F9-0F4B-FB74-02EB6D2531F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052817" y="3799485"/>
                <a:ext cx="742493" cy="640080"/>
              </a:xfrm>
              <a:prstGeom prst="hexagon">
                <a:avLst/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Hexagon 18">
                <a:extLst>
                  <a:ext uri="{FF2B5EF4-FFF2-40B4-BE49-F238E27FC236}">
                    <a16:creationId xmlns:a16="http://schemas.microsoft.com/office/drawing/2014/main" id="{8DD35B49-6F66-B29B-D1DF-81E4FB37C41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052817" y="3163187"/>
                <a:ext cx="742493" cy="640080"/>
              </a:xfrm>
              <a:prstGeom prst="hexagon">
                <a:avLst/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D9306014-3CA5-095A-95DA-895B5F8D7AF2}"/>
                </a:ext>
              </a:extLst>
            </p:cNvPr>
            <p:cNvGrpSpPr/>
            <p:nvPr/>
          </p:nvGrpSpPr>
          <p:grpSpPr>
            <a:xfrm>
              <a:off x="9744720" y="2845038"/>
              <a:ext cx="742493" cy="1276378"/>
              <a:chOff x="8052817" y="3163187"/>
              <a:chExt cx="742493" cy="1276378"/>
            </a:xfrm>
          </p:grpSpPr>
          <p:sp>
            <p:nvSpPr>
              <p:cNvPr id="16" name="Hexagon 15">
                <a:extLst>
                  <a:ext uri="{FF2B5EF4-FFF2-40B4-BE49-F238E27FC236}">
                    <a16:creationId xmlns:a16="http://schemas.microsoft.com/office/drawing/2014/main" id="{BCA37292-8702-B88D-E042-AF2E3213ADE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052817" y="3163187"/>
                <a:ext cx="742493" cy="640080"/>
              </a:xfrm>
              <a:prstGeom prst="hexagon">
                <a:avLst/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Hexagon 16">
                <a:extLst>
                  <a:ext uri="{FF2B5EF4-FFF2-40B4-BE49-F238E27FC236}">
                    <a16:creationId xmlns:a16="http://schemas.microsoft.com/office/drawing/2014/main" id="{3A0AA2F1-6FFD-1DB0-26B5-D23E4ED5A98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052817" y="3799485"/>
                <a:ext cx="742493" cy="640080"/>
              </a:xfrm>
              <a:prstGeom prst="hexagon">
                <a:avLst/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3" name="Hexagon 12">
              <a:extLst>
                <a:ext uri="{FF2B5EF4-FFF2-40B4-BE49-F238E27FC236}">
                  <a16:creationId xmlns:a16="http://schemas.microsoft.com/office/drawing/2014/main" id="{19F94341-40A8-59F8-5350-65099CBE780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322470" y="3163187"/>
              <a:ext cx="742493" cy="640080"/>
            </a:xfrm>
            <a:prstGeom prst="hexagon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Hexagon 13">
              <a:extLst>
                <a:ext uri="{FF2B5EF4-FFF2-40B4-BE49-F238E27FC236}">
                  <a16:creationId xmlns:a16="http://schemas.microsoft.com/office/drawing/2014/main" id="{226B21B3-4CB4-DE50-4777-1E14F22EAA7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322470" y="3799485"/>
              <a:ext cx="742493" cy="640080"/>
            </a:xfrm>
            <a:prstGeom prst="hexagon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Hexagon 14">
              <a:extLst>
                <a:ext uri="{FF2B5EF4-FFF2-40B4-BE49-F238E27FC236}">
                  <a16:creationId xmlns:a16="http://schemas.microsoft.com/office/drawing/2014/main" id="{8CDFBF58-D4B6-3BEB-A178-EC919EC7066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744720" y="4117634"/>
              <a:ext cx="742493" cy="640080"/>
            </a:xfrm>
            <a:prstGeom prst="hexagon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0E59E42E-0B9B-DBF8-58FC-5A8AFE6FEFB2}"/>
              </a:ext>
            </a:extLst>
          </p:cNvPr>
          <p:cNvGrpSpPr/>
          <p:nvPr/>
        </p:nvGrpSpPr>
        <p:grpSpPr>
          <a:xfrm>
            <a:off x="8477559" y="2256611"/>
            <a:ext cx="1307848" cy="1912676"/>
            <a:chOff x="9179365" y="2845038"/>
            <a:chExt cx="1307848" cy="1912676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8E03DAD4-A70F-5DF4-20A6-D1ACD1DE5FA7}"/>
                </a:ext>
              </a:extLst>
            </p:cNvPr>
            <p:cNvGrpSpPr/>
            <p:nvPr/>
          </p:nvGrpSpPr>
          <p:grpSpPr>
            <a:xfrm>
              <a:off x="9179365" y="3163187"/>
              <a:ext cx="742493" cy="1276378"/>
              <a:chOff x="8052817" y="3163187"/>
              <a:chExt cx="742493" cy="1276378"/>
            </a:xfrm>
          </p:grpSpPr>
          <p:sp>
            <p:nvSpPr>
              <p:cNvPr id="27" name="Hexagon 26">
                <a:extLst>
                  <a:ext uri="{FF2B5EF4-FFF2-40B4-BE49-F238E27FC236}">
                    <a16:creationId xmlns:a16="http://schemas.microsoft.com/office/drawing/2014/main" id="{CB0EE0AC-38E7-9F0B-7BCE-1FB12496E9F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052817" y="3799485"/>
                <a:ext cx="742493" cy="640080"/>
              </a:xfrm>
              <a:prstGeom prst="hexagon">
                <a:avLst/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Hexagon 27">
                <a:extLst>
                  <a:ext uri="{FF2B5EF4-FFF2-40B4-BE49-F238E27FC236}">
                    <a16:creationId xmlns:a16="http://schemas.microsoft.com/office/drawing/2014/main" id="{57C9FF02-EAF4-192F-0FD4-8C12FCA961C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052817" y="3163187"/>
                <a:ext cx="742493" cy="640080"/>
              </a:xfrm>
              <a:prstGeom prst="hexagon">
                <a:avLst/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3F750B92-A11E-A571-6A6F-2BC4DF2E1A42}"/>
                </a:ext>
              </a:extLst>
            </p:cNvPr>
            <p:cNvGrpSpPr/>
            <p:nvPr/>
          </p:nvGrpSpPr>
          <p:grpSpPr>
            <a:xfrm>
              <a:off x="9744720" y="2845038"/>
              <a:ext cx="742493" cy="1276378"/>
              <a:chOff x="8052817" y="3163187"/>
              <a:chExt cx="742493" cy="1276378"/>
            </a:xfrm>
          </p:grpSpPr>
          <p:sp>
            <p:nvSpPr>
              <p:cNvPr id="25" name="Hexagon 24">
                <a:extLst>
                  <a:ext uri="{FF2B5EF4-FFF2-40B4-BE49-F238E27FC236}">
                    <a16:creationId xmlns:a16="http://schemas.microsoft.com/office/drawing/2014/main" id="{92D2A57E-AFDA-8D7E-B887-E99096A84EB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052817" y="3163187"/>
                <a:ext cx="742493" cy="640080"/>
              </a:xfrm>
              <a:prstGeom prst="hexagon">
                <a:avLst/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Hexagon 25">
                <a:extLst>
                  <a:ext uri="{FF2B5EF4-FFF2-40B4-BE49-F238E27FC236}">
                    <a16:creationId xmlns:a16="http://schemas.microsoft.com/office/drawing/2014/main" id="{277F14C1-4222-3D96-7289-0F76B615C82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052817" y="3799485"/>
                <a:ext cx="742493" cy="640080"/>
              </a:xfrm>
              <a:prstGeom prst="hexagon">
                <a:avLst/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4" name="Hexagon 23">
              <a:extLst>
                <a:ext uri="{FF2B5EF4-FFF2-40B4-BE49-F238E27FC236}">
                  <a16:creationId xmlns:a16="http://schemas.microsoft.com/office/drawing/2014/main" id="{E7F2BB0F-F54C-CC0F-9401-9D1A7F00996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744720" y="4117634"/>
              <a:ext cx="742493" cy="640080"/>
            </a:xfrm>
            <a:prstGeom prst="hexagon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1" name="Rectangle 80">
            <a:extLst>
              <a:ext uri="{FF2B5EF4-FFF2-40B4-BE49-F238E27FC236}">
                <a16:creationId xmlns:a16="http://schemas.microsoft.com/office/drawing/2014/main" id="{DA78F83F-C86A-D889-4F70-6710A241D174}"/>
              </a:ext>
            </a:extLst>
          </p:cNvPr>
          <p:cNvSpPr/>
          <p:nvPr/>
        </p:nvSpPr>
        <p:spPr>
          <a:xfrm>
            <a:off x="1554480" y="2807208"/>
            <a:ext cx="1517904" cy="1450848"/>
          </a:xfrm>
          <a:prstGeom prst="rect">
            <a:avLst/>
          </a:prstGeom>
          <a:solidFill>
            <a:srgbClr val="ED85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6A605AD7-DDF8-0439-FB51-5C506197582E}"/>
              </a:ext>
            </a:extLst>
          </p:cNvPr>
          <p:cNvSpPr txBox="1"/>
          <p:nvPr/>
        </p:nvSpPr>
        <p:spPr>
          <a:xfrm>
            <a:off x="8150537" y="4935981"/>
            <a:ext cx="4116295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b="1">
                <a:latin typeface="Arial"/>
                <a:ea typeface="Tahoma"/>
                <a:cs typeface="Tahoma"/>
              </a:rPr>
              <a:t>Honeycomb Support Concept</a:t>
            </a:r>
            <a:endParaRPr lang="en-US">
              <a:latin typeface="Arial"/>
              <a:ea typeface="Tahoma"/>
              <a:cs typeface="Tahoma"/>
            </a:endParaRP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C89F62B8-9273-C06E-0754-5BC9AE35CF45}"/>
              </a:ext>
            </a:extLst>
          </p:cNvPr>
          <p:cNvSpPr txBox="1"/>
          <p:nvPr/>
        </p:nvSpPr>
        <p:spPr>
          <a:xfrm>
            <a:off x="4035737" y="4935981"/>
            <a:ext cx="4116295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b="1">
                <a:latin typeface="Arial"/>
                <a:ea typeface="Tahoma"/>
                <a:cs typeface="Tahoma"/>
              </a:rPr>
              <a:t>Triangular Truss Concept</a:t>
            </a:r>
          </a:p>
        </p:txBody>
      </p:sp>
      <p:sp>
        <p:nvSpPr>
          <p:cNvPr id="91" name="Oval 90">
            <a:extLst>
              <a:ext uri="{FF2B5EF4-FFF2-40B4-BE49-F238E27FC236}">
                <a16:creationId xmlns:a16="http://schemas.microsoft.com/office/drawing/2014/main" id="{85F2D8A0-89A9-ABDF-2951-CAED6B185AE3}"/>
              </a:ext>
            </a:extLst>
          </p:cNvPr>
          <p:cNvSpPr/>
          <p:nvPr/>
        </p:nvSpPr>
        <p:spPr>
          <a:xfrm>
            <a:off x="4364736" y="1411224"/>
            <a:ext cx="3462528" cy="3438144"/>
          </a:xfrm>
          <a:prstGeom prst="ellipse">
            <a:avLst/>
          </a:prstGeom>
          <a:solidFill>
            <a:srgbClr val="B586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" name="Oval 124">
            <a:extLst>
              <a:ext uri="{FF2B5EF4-FFF2-40B4-BE49-F238E27FC236}">
                <a16:creationId xmlns:a16="http://schemas.microsoft.com/office/drawing/2014/main" id="{362D3D81-661E-D8EE-A4C0-A61DD2DC3628}"/>
              </a:ext>
            </a:extLst>
          </p:cNvPr>
          <p:cNvSpPr/>
          <p:nvPr/>
        </p:nvSpPr>
        <p:spPr>
          <a:xfrm>
            <a:off x="249936" y="1472184"/>
            <a:ext cx="3462528" cy="3438144"/>
          </a:xfrm>
          <a:prstGeom prst="ellipse">
            <a:avLst/>
          </a:prstGeom>
          <a:solidFill>
            <a:srgbClr val="ED85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7" name="Graphic 9" descr="Oil Barrel outline">
            <a:extLst>
              <a:ext uri="{FF2B5EF4-FFF2-40B4-BE49-F238E27FC236}">
                <a16:creationId xmlns:a16="http://schemas.microsoft.com/office/drawing/2014/main" id="{D4BCC2E8-1926-3A8B-0FA7-72120C9C61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80416" y="1392936"/>
            <a:ext cx="3462528" cy="3456432"/>
          </a:xfrm>
          <a:prstGeom prst="rect">
            <a:avLst/>
          </a:prstGeom>
        </p:spPr>
      </p:pic>
      <p:sp>
        <p:nvSpPr>
          <p:cNvPr id="129" name="Rectangle 128">
            <a:extLst>
              <a:ext uri="{FF2B5EF4-FFF2-40B4-BE49-F238E27FC236}">
                <a16:creationId xmlns:a16="http://schemas.microsoft.com/office/drawing/2014/main" id="{CEB1D977-86DB-B144-7BFC-428DEA0F63B0}"/>
              </a:ext>
            </a:extLst>
          </p:cNvPr>
          <p:cNvSpPr/>
          <p:nvPr/>
        </p:nvSpPr>
        <p:spPr>
          <a:xfrm>
            <a:off x="1261872" y="2648712"/>
            <a:ext cx="1517904" cy="1450848"/>
          </a:xfrm>
          <a:prstGeom prst="rect">
            <a:avLst/>
          </a:prstGeom>
          <a:solidFill>
            <a:srgbClr val="ED85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1" name="Graphic 8" descr="DNA outline">
            <a:extLst>
              <a:ext uri="{FF2B5EF4-FFF2-40B4-BE49-F238E27FC236}">
                <a16:creationId xmlns:a16="http://schemas.microsoft.com/office/drawing/2014/main" id="{574E4B7B-715D-C24A-68C2-FDDEA66CFEF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93648" y="2142744"/>
            <a:ext cx="2072640" cy="2066544"/>
          </a:xfrm>
          <a:prstGeom prst="rect">
            <a:avLst/>
          </a:prstGeom>
        </p:spPr>
      </p:pic>
      <p:cxnSp>
        <p:nvCxnSpPr>
          <p:cNvPr id="133" name="Straight Arrow Connector 132">
            <a:extLst>
              <a:ext uri="{FF2B5EF4-FFF2-40B4-BE49-F238E27FC236}">
                <a16:creationId xmlns:a16="http://schemas.microsoft.com/office/drawing/2014/main" id="{79814175-9C79-DC27-79BA-8A041D62D7EB}"/>
              </a:ext>
            </a:extLst>
          </p:cNvPr>
          <p:cNvCxnSpPr/>
          <p:nvPr/>
        </p:nvCxnSpPr>
        <p:spPr>
          <a:xfrm>
            <a:off x="1258443" y="2224658"/>
            <a:ext cx="1517904" cy="6096"/>
          </a:xfrm>
          <a:prstGeom prst="straightConnector1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Straight Arrow Connector 134">
            <a:extLst>
              <a:ext uri="{FF2B5EF4-FFF2-40B4-BE49-F238E27FC236}">
                <a16:creationId xmlns:a16="http://schemas.microsoft.com/office/drawing/2014/main" id="{C742EDF4-6079-F5A7-17D3-DEE016FCC0F0}"/>
              </a:ext>
            </a:extLst>
          </p:cNvPr>
          <p:cNvCxnSpPr/>
          <p:nvPr/>
        </p:nvCxnSpPr>
        <p:spPr>
          <a:xfrm>
            <a:off x="1261110" y="4135374"/>
            <a:ext cx="1536192" cy="12192"/>
          </a:xfrm>
          <a:prstGeom prst="straightConnector1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Isosceles Triangle 7">
            <a:extLst>
              <a:ext uri="{FF2B5EF4-FFF2-40B4-BE49-F238E27FC236}">
                <a16:creationId xmlns:a16="http://schemas.microsoft.com/office/drawing/2014/main" id="{820FB209-8D11-46C3-811E-7C02A4FD7AD6}"/>
              </a:ext>
            </a:extLst>
          </p:cNvPr>
          <p:cNvSpPr/>
          <p:nvPr/>
        </p:nvSpPr>
        <p:spPr>
          <a:xfrm>
            <a:off x="5236464" y="2471928"/>
            <a:ext cx="877824" cy="743712"/>
          </a:xfrm>
          <a:prstGeom prst="triangl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Isosceles Triangle 20">
            <a:extLst>
              <a:ext uri="{FF2B5EF4-FFF2-40B4-BE49-F238E27FC236}">
                <a16:creationId xmlns:a16="http://schemas.microsoft.com/office/drawing/2014/main" id="{799454D5-1B5C-D84F-02C5-90046764DC96}"/>
              </a:ext>
            </a:extLst>
          </p:cNvPr>
          <p:cNvSpPr/>
          <p:nvPr/>
        </p:nvSpPr>
        <p:spPr>
          <a:xfrm rot="10800000">
            <a:off x="5675375" y="2471927"/>
            <a:ext cx="877824" cy="743712"/>
          </a:xfrm>
          <a:prstGeom prst="triangl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Isosceles Triangle 30">
            <a:extLst>
              <a:ext uri="{FF2B5EF4-FFF2-40B4-BE49-F238E27FC236}">
                <a16:creationId xmlns:a16="http://schemas.microsoft.com/office/drawing/2014/main" id="{92316DFD-59E3-A47A-7958-5C2E9BDC0ECD}"/>
              </a:ext>
            </a:extLst>
          </p:cNvPr>
          <p:cNvSpPr/>
          <p:nvPr/>
        </p:nvSpPr>
        <p:spPr>
          <a:xfrm>
            <a:off x="4797551" y="3215639"/>
            <a:ext cx="877824" cy="743712"/>
          </a:xfrm>
          <a:prstGeom prst="triangl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Isosceles Triangle 32">
            <a:extLst>
              <a:ext uri="{FF2B5EF4-FFF2-40B4-BE49-F238E27FC236}">
                <a16:creationId xmlns:a16="http://schemas.microsoft.com/office/drawing/2014/main" id="{E3BA0186-E80F-12C9-DBD3-2978251C2A9A}"/>
              </a:ext>
            </a:extLst>
          </p:cNvPr>
          <p:cNvSpPr/>
          <p:nvPr/>
        </p:nvSpPr>
        <p:spPr>
          <a:xfrm rot="10800000">
            <a:off x="5236463" y="3215639"/>
            <a:ext cx="877824" cy="743712"/>
          </a:xfrm>
          <a:prstGeom prst="triangl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Isosceles Triangle 34">
            <a:extLst>
              <a:ext uri="{FF2B5EF4-FFF2-40B4-BE49-F238E27FC236}">
                <a16:creationId xmlns:a16="http://schemas.microsoft.com/office/drawing/2014/main" id="{8A15950C-01B3-CBFA-CA25-DD7BAE41EC99}"/>
              </a:ext>
            </a:extLst>
          </p:cNvPr>
          <p:cNvSpPr/>
          <p:nvPr/>
        </p:nvSpPr>
        <p:spPr>
          <a:xfrm>
            <a:off x="5675375" y="3215639"/>
            <a:ext cx="877824" cy="743712"/>
          </a:xfrm>
          <a:prstGeom prst="triangl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Isosceles Triangle 36">
            <a:extLst>
              <a:ext uri="{FF2B5EF4-FFF2-40B4-BE49-F238E27FC236}">
                <a16:creationId xmlns:a16="http://schemas.microsoft.com/office/drawing/2014/main" id="{958C491C-0B70-D4EB-4E06-953200FAFD38}"/>
              </a:ext>
            </a:extLst>
          </p:cNvPr>
          <p:cNvSpPr/>
          <p:nvPr/>
        </p:nvSpPr>
        <p:spPr>
          <a:xfrm>
            <a:off x="6114287" y="2471927"/>
            <a:ext cx="877824" cy="743712"/>
          </a:xfrm>
          <a:prstGeom prst="triangl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Isosceles Triangle 38">
            <a:extLst>
              <a:ext uri="{FF2B5EF4-FFF2-40B4-BE49-F238E27FC236}">
                <a16:creationId xmlns:a16="http://schemas.microsoft.com/office/drawing/2014/main" id="{F58607C8-B961-B861-A09C-E9FEF5007C0E}"/>
              </a:ext>
            </a:extLst>
          </p:cNvPr>
          <p:cNvSpPr/>
          <p:nvPr/>
        </p:nvSpPr>
        <p:spPr>
          <a:xfrm rot="10800000">
            <a:off x="6553199" y="2471927"/>
            <a:ext cx="877824" cy="743712"/>
          </a:xfrm>
          <a:prstGeom prst="triangl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Isosceles Triangle 40">
            <a:extLst>
              <a:ext uri="{FF2B5EF4-FFF2-40B4-BE49-F238E27FC236}">
                <a16:creationId xmlns:a16="http://schemas.microsoft.com/office/drawing/2014/main" id="{15EF90CF-BF69-A7C2-8B24-80FC80E5F51F}"/>
              </a:ext>
            </a:extLst>
          </p:cNvPr>
          <p:cNvSpPr/>
          <p:nvPr/>
        </p:nvSpPr>
        <p:spPr>
          <a:xfrm rot="10800000">
            <a:off x="6114287" y="3215639"/>
            <a:ext cx="877824" cy="743712"/>
          </a:xfrm>
          <a:prstGeom prst="triangl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C17EBDE-FFA8-6524-78FF-7C939F16FEF4}"/>
              </a:ext>
            </a:extLst>
          </p:cNvPr>
          <p:cNvSpPr txBox="1"/>
          <p:nvPr/>
        </p:nvSpPr>
        <p:spPr>
          <a:xfrm>
            <a:off x="10710050" y="5567122"/>
            <a:ext cx="1747422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>
                <a:ea typeface="+mn-lt"/>
                <a:cs typeface="+mn-lt"/>
              </a:rPr>
              <a:t>Bryson Peters</a:t>
            </a:r>
          </a:p>
        </p:txBody>
      </p:sp>
      <p:pic>
        <p:nvPicPr>
          <p:cNvPr id="2" name="Picture 2" descr=" ">
            <a:extLst>
              <a:ext uri="{FF2B5EF4-FFF2-40B4-BE49-F238E27FC236}">
                <a16:creationId xmlns:a16="http://schemas.microsoft.com/office/drawing/2014/main" id="{B5CD1021-4EC0-35E0-C8F7-2163523149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94" y="1392937"/>
            <a:ext cx="11981487" cy="3955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92007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9E922345-5A44-5907-6A64-B64D3D6AC1EE}"/>
              </a:ext>
            </a:extLst>
          </p:cNvPr>
          <p:cNvSpPr txBox="1">
            <a:spLocks/>
          </p:cNvSpPr>
          <p:nvPr/>
        </p:nvSpPr>
        <p:spPr>
          <a:xfrm>
            <a:off x="5746630" y="6133161"/>
            <a:ext cx="704088" cy="365125"/>
          </a:xfrm>
          <a:prstGeom prst="rect">
            <a:avLst/>
          </a:prstGeom>
        </p:spPr>
        <p:txBody>
          <a:bodyPr lIns="91440" tIns="45720" rIns="91440" bIns="45720" anchor="t"/>
          <a:lstStyle>
            <a:defPPr>
              <a:defRPr lang="en-US"/>
            </a:defPPr>
            <a:lvl1pPr marL="0" algn="r" defTabSz="914400" rtl="0" eaLnBrk="1" latinLnBrk="0" hangingPunct="1"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6F1FABC0-072B-4F22-8F9B-95A9D10B0206}" type="slidenum">
              <a:rPr lang="en-US" smtClean="0"/>
              <a:pPr algn="ctr"/>
              <a:t>16</a:t>
            </a:fld>
            <a:endParaRPr lang="en-US"/>
          </a:p>
        </p:txBody>
      </p:sp>
      <p:pic>
        <p:nvPicPr>
          <p:cNvPr id="4" name="Picture 2" descr="Symbols of NASA | NASA">
            <a:extLst>
              <a:ext uri="{FF2B5EF4-FFF2-40B4-BE49-F238E27FC236}">
                <a16:creationId xmlns:a16="http://schemas.microsoft.com/office/drawing/2014/main" id="{3DB66509-EF7F-E218-8D27-3C830885FA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1120" y="38845"/>
            <a:ext cx="1747422" cy="873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5D596C2F-592B-A392-1748-7EC44B7321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>
                <a:latin typeface="Arial"/>
                <a:cs typeface="Arial"/>
              </a:rPr>
              <a:t>Concept Selection</a:t>
            </a:r>
            <a:endParaRPr lang="en-US"/>
          </a:p>
        </p:txBody>
      </p:sp>
      <p:sp>
        <p:nvSpPr>
          <p:cNvPr id="150" name="TextBox 149">
            <a:extLst>
              <a:ext uri="{FF2B5EF4-FFF2-40B4-BE49-F238E27FC236}">
                <a16:creationId xmlns:a16="http://schemas.microsoft.com/office/drawing/2014/main" id="{CE35831E-A276-C717-71C4-C7E7BAF57DBD}"/>
              </a:ext>
            </a:extLst>
          </p:cNvPr>
          <p:cNvSpPr txBox="1"/>
          <p:nvPr/>
        </p:nvSpPr>
        <p:spPr>
          <a:xfrm>
            <a:off x="5424" y="4935981"/>
            <a:ext cx="4116295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b="1">
                <a:latin typeface="Arial"/>
                <a:ea typeface="Tahoma"/>
                <a:cs typeface="Tahoma"/>
              </a:rPr>
              <a:t>Concentric Helical Sweep Concept</a:t>
            </a:r>
            <a:endParaRPr lang="en-US">
              <a:latin typeface="Arial"/>
              <a:ea typeface="Tahoma"/>
              <a:cs typeface="Tahoma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412BED0-532D-58A5-F901-946B976793B3}"/>
              </a:ext>
            </a:extLst>
          </p:cNvPr>
          <p:cNvSpPr/>
          <p:nvPr/>
        </p:nvSpPr>
        <p:spPr>
          <a:xfrm>
            <a:off x="8241792" y="1484376"/>
            <a:ext cx="3462528" cy="3438144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1EC2C585-9BD0-0286-281A-0D61DD960B6E}"/>
              </a:ext>
            </a:extLst>
          </p:cNvPr>
          <p:cNvGrpSpPr/>
          <p:nvPr/>
        </p:nvGrpSpPr>
        <p:grpSpPr>
          <a:xfrm>
            <a:off x="9641895" y="2256612"/>
            <a:ext cx="1885598" cy="1912676"/>
            <a:chOff x="9179365" y="2845038"/>
            <a:chExt cx="1885598" cy="1912676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CC23D729-5432-7B3D-2813-CDA46A8F6BFC}"/>
                </a:ext>
              </a:extLst>
            </p:cNvPr>
            <p:cNvGrpSpPr/>
            <p:nvPr/>
          </p:nvGrpSpPr>
          <p:grpSpPr>
            <a:xfrm>
              <a:off x="9179365" y="3163187"/>
              <a:ext cx="742493" cy="1276378"/>
              <a:chOff x="8052817" y="3163187"/>
              <a:chExt cx="742493" cy="1276378"/>
            </a:xfrm>
          </p:grpSpPr>
          <p:sp>
            <p:nvSpPr>
              <p:cNvPr id="18" name="Hexagon 17">
                <a:extLst>
                  <a:ext uri="{FF2B5EF4-FFF2-40B4-BE49-F238E27FC236}">
                    <a16:creationId xmlns:a16="http://schemas.microsoft.com/office/drawing/2014/main" id="{93E45EC9-03F9-0F4B-FB74-02EB6D2531F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052817" y="3799485"/>
                <a:ext cx="742493" cy="640080"/>
              </a:xfrm>
              <a:prstGeom prst="hexagon">
                <a:avLst/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Hexagon 18">
                <a:extLst>
                  <a:ext uri="{FF2B5EF4-FFF2-40B4-BE49-F238E27FC236}">
                    <a16:creationId xmlns:a16="http://schemas.microsoft.com/office/drawing/2014/main" id="{8DD35B49-6F66-B29B-D1DF-81E4FB37C41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052817" y="3163187"/>
                <a:ext cx="742493" cy="640080"/>
              </a:xfrm>
              <a:prstGeom prst="hexagon">
                <a:avLst/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D9306014-3CA5-095A-95DA-895B5F8D7AF2}"/>
                </a:ext>
              </a:extLst>
            </p:cNvPr>
            <p:cNvGrpSpPr/>
            <p:nvPr/>
          </p:nvGrpSpPr>
          <p:grpSpPr>
            <a:xfrm>
              <a:off x="9744720" y="2845038"/>
              <a:ext cx="742493" cy="1276378"/>
              <a:chOff x="8052817" y="3163187"/>
              <a:chExt cx="742493" cy="1276378"/>
            </a:xfrm>
          </p:grpSpPr>
          <p:sp>
            <p:nvSpPr>
              <p:cNvPr id="16" name="Hexagon 15">
                <a:extLst>
                  <a:ext uri="{FF2B5EF4-FFF2-40B4-BE49-F238E27FC236}">
                    <a16:creationId xmlns:a16="http://schemas.microsoft.com/office/drawing/2014/main" id="{BCA37292-8702-B88D-E042-AF2E3213ADE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052817" y="3163187"/>
                <a:ext cx="742493" cy="640080"/>
              </a:xfrm>
              <a:prstGeom prst="hexagon">
                <a:avLst/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Hexagon 16">
                <a:extLst>
                  <a:ext uri="{FF2B5EF4-FFF2-40B4-BE49-F238E27FC236}">
                    <a16:creationId xmlns:a16="http://schemas.microsoft.com/office/drawing/2014/main" id="{3A0AA2F1-6FFD-1DB0-26B5-D23E4ED5A98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052817" y="3799485"/>
                <a:ext cx="742493" cy="640080"/>
              </a:xfrm>
              <a:prstGeom prst="hexagon">
                <a:avLst/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3" name="Hexagon 12">
              <a:extLst>
                <a:ext uri="{FF2B5EF4-FFF2-40B4-BE49-F238E27FC236}">
                  <a16:creationId xmlns:a16="http://schemas.microsoft.com/office/drawing/2014/main" id="{19F94341-40A8-59F8-5350-65099CBE780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322470" y="3163187"/>
              <a:ext cx="742493" cy="640080"/>
            </a:xfrm>
            <a:prstGeom prst="hexagon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Hexagon 13">
              <a:extLst>
                <a:ext uri="{FF2B5EF4-FFF2-40B4-BE49-F238E27FC236}">
                  <a16:creationId xmlns:a16="http://schemas.microsoft.com/office/drawing/2014/main" id="{226B21B3-4CB4-DE50-4777-1E14F22EAA7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322470" y="3799485"/>
              <a:ext cx="742493" cy="640080"/>
            </a:xfrm>
            <a:prstGeom prst="hexagon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Hexagon 14">
              <a:extLst>
                <a:ext uri="{FF2B5EF4-FFF2-40B4-BE49-F238E27FC236}">
                  <a16:creationId xmlns:a16="http://schemas.microsoft.com/office/drawing/2014/main" id="{8CDFBF58-D4B6-3BEB-A178-EC919EC7066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744720" y="4117634"/>
              <a:ext cx="742493" cy="640080"/>
            </a:xfrm>
            <a:prstGeom prst="hexagon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0E59E42E-0B9B-DBF8-58FC-5A8AFE6FEFB2}"/>
              </a:ext>
            </a:extLst>
          </p:cNvPr>
          <p:cNvGrpSpPr/>
          <p:nvPr/>
        </p:nvGrpSpPr>
        <p:grpSpPr>
          <a:xfrm>
            <a:off x="8477559" y="2256611"/>
            <a:ext cx="1307848" cy="1912676"/>
            <a:chOff x="9179365" y="2845038"/>
            <a:chExt cx="1307848" cy="1912676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8E03DAD4-A70F-5DF4-20A6-D1ACD1DE5FA7}"/>
                </a:ext>
              </a:extLst>
            </p:cNvPr>
            <p:cNvGrpSpPr/>
            <p:nvPr/>
          </p:nvGrpSpPr>
          <p:grpSpPr>
            <a:xfrm>
              <a:off x="9179365" y="3163187"/>
              <a:ext cx="742493" cy="1276378"/>
              <a:chOff x="8052817" y="3163187"/>
              <a:chExt cx="742493" cy="1276378"/>
            </a:xfrm>
          </p:grpSpPr>
          <p:sp>
            <p:nvSpPr>
              <p:cNvPr id="27" name="Hexagon 26">
                <a:extLst>
                  <a:ext uri="{FF2B5EF4-FFF2-40B4-BE49-F238E27FC236}">
                    <a16:creationId xmlns:a16="http://schemas.microsoft.com/office/drawing/2014/main" id="{CB0EE0AC-38E7-9F0B-7BCE-1FB12496E9F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052817" y="3799485"/>
                <a:ext cx="742493" cy="640080"/>
              </a:xfrm>
              <a:prstGeom prst="hexagon">
                <a:avLst/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Hexagon 27">
                <a:extLst>
                  <a:ext uri="{FF2B5EF4-FFF2-40B4-BE49-F238E27FC236}">
                    <a16:creationId xmlns:a16="http://schemas.microsoft.com/office/drawing/2014/main" id="{57C9FF02-EAF4-192F-0FD4-8C12FCA961C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052817" y="3163187"/>
                <a:ext cx="742493" cy="640080"/>
              </a:xfrm>
              <a:prstGeom prst="hexagon">
                <a:avLst/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3F750B92-A11E-A571-6A6F-2BC4DF2E1A42}"/>
                </a:ext>
              </a:extLst>
            </p:cNvPr>
            <p:cNvGrpSpPr/>
            <p:nvPr/>
          </p:nvGrpSpPr>
          <p:grpSpPr>
            <a:xfrm>
              <a:off x="9744720" y="2845038"/>
              <a:ext cx="742493" cy="1276378"/>
              <a:chOff x="8052817" y="3163187"/>
              <a:chExt cx="742493" cy="1276378"/>
            </a:xfrm>
          </p:grpSpPr>
          <p:sp>
            <p:nvSpPr>
              <p:cNvPr id="25" name="Hexagon 24">
                <a:extLst>
                  <a:ext uri="{FF2B5EF4-FFF2-40B4-BE49-F238E27FC236}">
                    <a16:creationId xmlns:a16="http://schemas.microsoft.com/office/drawing/2014/main" id="{92D2A57E-AFDA-8D7E-B887-E99096A84EB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052817" y="3163187"/>
                <a:ext cx="742493" cy="640080"/>
              </a:xfrm>
              <a:prstGeom prst="hexagon">
                <a:avLst/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Hexagon 25">
                <a:extLst>
                  <a:ext uri="{FF2B5EF4-FFF2-40B4-BE49-F238E27FC236}">
                    <a16:creationId xmlns:a16="http://schemas.microsoft.com/office/drawing/2014/main" id="{277F14C1-4222-3D96-7289-0F76B615C82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052817" y="3799485"/>
                <a:ext cx="742493" cy="640080"/>
              </a:xfrm>
              <a:prstGeom prst="hexagon">
                <a:avLst/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4" name="Hexagon 23">
              <a:extLst>
                <a:ext uri="{FF2B5EF4-FFF2-40B4-BE49-F238E27FC236}">
                  <a16:creationId xmlns:a16="http://schemas.microsoft.com/office/drawing/2014/main" id="{E7F2BB0F-F54C-CC0F-9401-9D1A7F00996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744720" y="4117634"/>
              <a:ext cx="742493" cy="640080"/>
            </a:xfrm>
            <a:prstGeom prst="hexagon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1" name="Rectangle 80">
            <a:extLst>
              <a:ext uri="{FF2B5EF4-FFF2-40B4-BE49-F238E27FC236}">
                <a16:creationId xmlns:a16="http://schemas.microsoft.com/office/drawing/2014/main" id="{DA78F83F-C86A-D889-4F70-6710A241D174}"/>
              </a:ext>
            </a:extLst>
          </p:cNvPr>
          <p:cNvSpPr/>
          <p:nvPr/>
        </p:nvSpPr>
        <p:spPr>
          <a:xfrm>
            <a:off x="1554480" y="2807208"/>
            <a:ext cx="1517904" cy="1450848"/>
          </a:xfrm>
          <a:prstGeom prst="rect">
            <a:avLst/>
          </a:prstGeom>
          <a:solidFill>
            <a:srgbClr val="ED85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6A605AD7-DDF8-0439-FB51-5C506197582E}"/>
              </a:ext>
            </a:extLst>
          </p:cNvPr>
          <p:cNvSpPr txBox="1"/>
          <p:nvPr/>
        </p:nvSpPr>
        <p:spPr>
          <a:xfrm>
            <a:off x="8150537" y="4935981"/>
            <a:ext cx="4116295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b="1">
                <a:latin typeface="Arial"/>
                <a:ea typeface="Tahoma"/>
                <a:cs typeface="Tahoma"/>
              </a:rPr>
              <a:t>Honeycomb Support Concept</a:t>
            </a:r>
            <a:endParaRPr lang="en-US">
              <a:latin typeface="Arial"/>
              <a:ea typeface="Tahoma"/>
              <a:cs typeface="Tahoma"/>
            </a:endParaRP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C89F62B8-9273-C06E-0754-5BC9AE35CF45}"/>
              </a:ext>
            </a:extLst>
          </p:cNvPr>
          <p:cNvSpPr txBox="1"/>
          <p:nvPr/>
        </p:nvSpPr>
        <p:spPr>
          <a:xfrm>
            <a:off x="4035737" y="4935981"/>
            <a:ext cx="4116295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b="1">
                <a:latin typeface="Arial"/>
                <a:ea typeface="Tahoma"/>
                <a:cs typeface="Tahoma"/>
              </a:rPr>
              <a:t>Triangular Truss Concept</a:t>
            </a:r>
          </a:p>
        </p:txBody>
      </p:sp>
      <p:sp>
        <p:nvSpPr>
          <p:cNvPr id="91" name="Oval 90">
            <a:extLst>
              <a:ext uri="{FF2B5EF4-FFF2-40B4-BE49-F238E27FC236}">
                <a16:creationId xmlns:a16="http://schemas.microsoft.com/office/drawing/2014/main" id="{85F2D8A0-89A9-ABDF-2951-CAED6B185AE3}"/>
              </a:ext>
            </a:extLst>
          </p:cNvPr>
          <p:cNvSpPr/>
          <p:nvPr/>
        </p:nvSpPr>
        <p:spPr>
          <a:xfrm>
            <a:off x="4364736" y="1411224"/>
            <a:ext cx="3462528" cy="3438144"/>
          </a:xfrm>
          <a:prstGeom prst="ellipse">
            <a:avLst/>
          </a:prstGeom>
          <a:solidFill>
            <a:srgbClr val="B586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" name="Oval 124">
            <a:extLst>
              <a:ext uri="{FF2B5EF4-FFF2-40B4-BE49-F238E27FC236}">
                <a16:creationId xmlns:a16="http://schemas.microsoft.com/office/drawing/2014/main" id="{362D3D81-661E-D8EE-A4C0-A61DD2DC3628}"/>
              </a:ext>
            </a:extLst>
          </p:cNvPr>
          <p:cNvSpPr/>
          <p:nvPr/>
        </p:nvSpPr>
        <p:spPr>
          <a:xfrm>
            <a:off x="249936" y="1472184"/>
            <a:ext cx="3462528" cy="3438144"/>
          </a:xfrm>
          <a:prstGeom prst="ellipse">
            <a:avLst/>
          </a:prstGeom>
          <a:solidFill>
            <a:srgbClr val="ED85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7" name="Graphic 9" descr="Oil Barrel outline">
            <a:extLst>
              <a:ext uri="{FF2B5EF4-FFF2-40B4-BE49-F238E27FC236}">
                <a16:creationId xmlns:a16="http://schemas.microsoft.com/office/drawing/2014/main" id="{D4BCC2E8-1926-3A8B-0FA7-72120C9C61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80416" y="1392936"/>
            <a:ext cx="3462528" cy="3456432"/>
          </a:xfrm>
          <a:prstGeom prst="rect">
            <a:avLst/>
          </a:prstGeom>
        </p:spPr>
      </p:pic>
      <p:sp>
        <p:nvSpPr>
          <p:cNvPr id="129" name="Rectangle 128">
            <a:extLst>
              <a:ext uri="{FF2B5EF4-FFF2-40B4-BE49-F238E27FC236}">
                <a16:creationId xmlns:a16="http://schemas.microsoft.com/office/drawing/2014/main" id="{CEB1D977-86DB-B144-7BFC-428DEA0F63B0}"/>
              </a:ext>
            </a:extLst>
          </p:cNvPr>
          <p:cNvSpPr/>
          <p:nvPr/>
        </p:nvSpPr>
        <p:spPr>
          <a:xfrm>
            <a:off x="1261872" y="2648712"/>
            <a:ext cx="1517904" cy="1450848"/>
          </a:xfrm>
          <a:prstGeom prst="rect">
            <a:avLst/>
          </a:prstGeom>
          <a:solidFill>
            <a:srgbClr val="ED85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1" name="Graphic 8" descr="DNA outline">
            <a:extLst>
              <a:ext uri="{FF2B5EF4-FFF2-40B4-BE49-F238E27FC236}">
                <a16:creationId xmlns:a16="http://schemas.microsoft.com/office/drawing/2014/main" id="{574E4B7B-715D-C24A-68C2-FDDEA66CFEF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93648" y="2142744"/>
            <a:ext cx="2072640" cy="2066544"/>
          </a:xfrm>
          <a:prstGeom prst="rect">
            <a:avLst/>
          </a:prstGeom>
        </p:spPr>
      </p:pic>
      <p:cxnSp>
        <p:nvCxnSpPr>
          <p:cNvPr id="133" name="Straight Arrow Connector 132">
            <a:extLst>
              <a:ext uri="{FF2B5EF4-FFF2-40B4-BE49-F238E27FC236}">
                <a16:creationId xmlns:a16="http://schemas.microsoft.com/office/drawing/2014/main" id="{79814175-9C79-DC27-79BA-8A041D62D7EB}"/>
              </a:ext>
            </a:extLst>
          </p:cNvPr>
          <p:cNvCxnSpPr/>
          <p:nvPr/>
        </p:nvCxnSpPr>
        <p:spPr>
          <a:xfrm>
            <a:off x="1258443" y="2224658"/>
            <a:ext cx="1517904" cy="6096"/>
          </a:xfrm>
          <a:prstGeom prst="straightConnector1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Straight Arrow Connector 134">
            <a:extLst>
              <a:ext uri="{FF2B5EF4-FFF2-40B4-BE49-F238E27FC236}">
                <a16:creationId xmlns:a16="http://schemas.microsoft.com/office/drawing/2014/main" id="{C742EDF4-6079-F5A7-17D3-DEE016FCC0F0}"/>
              </a:ext>
            </a:extLst>
          </p:cNvPr>
          <p:cNvCxnSpPr/>
          <p:nvPr/>
        </p:nvCxnSpPr>
        <p:spPr>
          <a:xfrm>
            <a:off x="1261110" y="4135374"/>
            <a:ext cx="1536192" cy="12192"/>
          </a:xfrm>
          <a:prstGeom prst="straightConnector1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Isosceles Triangle 7">
            <a:extLst>
              <a:ext uri="{FF2B5EF4-FFF2-40B4-BE49-F238E27FC236}">
                <a16:creationId xmlns:a16="http://schemas.microsoft.com/office/drawing/2014/main" id="{820FB209-8D11-46C3-811E-7C02A4FD7AD6}"/>
              </a:ext>
            </a:extLst>
          </p:cNvPr>
          <p:cNvSpPr/>
          <p:nvPr/>
        </p:nvSpPr>
        <p:spPr>
          <a:xfrm>
            <a:off x="5236464" y="2471928"/>
            <a:ext cx="877824" cy="743712"/>
          </a:xfrm>
          <a:prstGeom prst="triangl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Isosceles Triangle 20">
            <a:extLst>
              <a:ext uri="{FF2B5EF4-FFF2-40B4-BE49-F238E27FC236}">
                <a16:creationId xmlns:a16="http://schemas.microsoft.com/office/drawing/2014/main" id="{799454D5-1B5C-D84F-02C5-90046764DC96}"/>
              </a:ext>
            </a:extLst>
          </p:cNvPr>
          <p:cNvSpPr/>
          <p:nvPr/>
        </p:nvSpPr>
        <p:spPr>
          <a:xfrm rot="10800000">
            <a:off x="5675375" y="2471927"/>
            <a:ext cx="877824" cy="743712"/>
          </a:xfrm>
          <a:prstGeom prst="triangl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Isosceles Triangle 30">
            <a:extLst>
              <a:ext uri="{FF2B5EF4-FFF2-40B4-BE49-F238E27FC236}">
                <a16:creationId xmlns:a16="http://schemas.microsoft.com/office/drawing/2014/main" id="{92316DFD-59E3-A47A-7958-5C2E9BDC0ECD}"/>
              </a:ext>
            </a:extLst>
          </p:cNvPr>
          <p:cNvSpPr/>
          <p:nvPr/>
        </p:nvSpPr>
        <p:spPr>
          <a:xfrm>
            <a:off x="4797551" y="3215639"/>
            <a:ext cx="877824" cy="743712"/>
          </a:xfrm>
          <a:prstGeom prst="triangl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Isosceles Triangle 32">
            <a:extLst>
              <a:ext uri="{FF2B5EF4-FFF2-40B4-BE49-F238E27FC236}">
                <a16:creationId xmlns:a16="http://schemas.microsoft.com/office/drawing/2014/main" id="{E3BA0186-E80F-12C9-DBD3-2978251C2A9A}"/>
              </a:ext>
            </a:extLst>
          </p:cNvPr>
          <p:cNvSpPr/>
          <p:nvPr/>
        </p:nvSpPr>
        <p:spPr>
          <a:xfrm rot="10800000">
            <a:off x="5236463" y="3215639"/>
            <a:ext cx="877824" cy="743712"/>
          </a:xfrm>
          <a:prstGeom prst="triangl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Isosceles Triangle 34">
            <a:extLst>
              <a:ext uri="{FF2B5EF4-FFF2-40B4-BE49-F238E27FC236}">
                <a16:creationId xmlns:a16="http://schemas.microsoft.com/office/drawing/2014/main" id="{8A15950C-01B3-CBFA-CA25-DD7BAE41EC99}"/>
              </a:ext>
            </a:extLst>
          </p:cNvPr>
          <p:cNvSpPr/>
          <p:nvPr/>
        </p:nvSpPr>
        <p:spPr>
          <a:xfrm>
            <a:off x="5675375" y="3215639"/>
            <a:ext cx="877824" cy="743712"/>
          </a:xfrm>
          <a:prstGeom prst="triangl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Isosceles Triangle 36">
            <a:extLst>
              <a:ext uri="{FF2B5EF4-FFF2-40B4-BE49-F238E27FC236}">
                <a16:creationId xmlns:a16="http://schemas.microsoft.com/office/drawing/2014/main" id="{958C491C-0B70-D4EB-4E06-953200FAFD38}"/>
              </a:ext>
            </a:extLst>
          </p:cNvPr>
          <p:cNvSpPr/>
          <p:nvPr/>
        </p:nvSpPr>
        <p:spPr>
          <a:xfrm>
            <a:off x="6114287" y="2471927"/>
            <a:ext cx="877824" cy="743712"/>
          </a:xfrm>
          <a:prstGeom prst="triangl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Isosceles Triangle 38">
            <a:extLst>
              <a:ext uri="{FF2B5EF4-FFF2-40B4-BE49-F238E27FC236}">
                <a16:creationId xmlns:a16="http://schemas.microsoft.com/office/drawing/2014/main" id="{F58607C8-B961-B861-A09C-E9FEF5007C0E}"/>
              </a:ext>
            </a:extLst>
          </p:cNvPr>
          <p:cNvSpPr/>
          <p:nvPr/>
        </p:nvSpPr>
        <p:spPr>
          <a:xfrm rot="10800000">
            <a:off x="6553199" y="2471927"/>
            <a:ext cx="877824" cy="743712"/>
          </a:xfrm>
          <a:prstGeom prst="triangl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Isosceles Triangle 40">
            <a:extLst>
              <a:ext uri="{FF2B5EF4-FFF2-40B4-BE49-F238E27FC236}">
                <a16:creationId xmlns:a16="http://schemas.microsoft.com/office/drawing/2014/main" id="{15EF90CF-BF69-A7C2-8B24-80FC80E5F51F}"/>
              </a:ext>
            </a:extLst>
          </p:cNvPr>
          <p:cNvSpPr/>
          <p:nvPr/>
        </p:nvSpPr>
        <p:spPr>
          <a:xfrm rot="10800000">
            <a:off x="6114287" y="3215639"/>
            <a:ext cx="877824" cy="743712"/>
          </a:xfrm>
          <a:prstGeom prst="triangl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C17EBDE-FFA8-6524-78FF-7C939F16FEF4}"/>
              </a:ext>
            </a:extLst>
          </p:cNvPr>
          <p:cNvSpPr txBox="1"/>
          <p:nvPr/>
        </p:nvSpPr>
        <p:spPr>
          <a:xfrm>
            <a:off x="10710050" y="5567122"/>
            <a:ext cx="1747422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>
                <a:ea typeface="+mn-lt"/>
                <a:cs typeface="+mn-lt"/>
              </a:rPr>
              <a:t>Bryson Peters</a:t>
            </a:r>
          </a:p>
        </p:txBody>
      </p:sp>
      <p:pic>
        <p:nvPicPr>
          <p:cNvPr id="2" name="Picture 2" descr=" ">
            <a:extLst>
              <a:ext uri="{FF2B5EF4-FFF2-40B4-BE49-F238E27FC236}">
                <a16:creationId xmlns:a16="http://schemas.microsoft.com/office/drawing/2014/main" id="{42830CA9-88F5-E296-1086-0A767D787D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94" y="1392937"/>
            <a:ext cx="11981487" cy="3955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3" name="Group 72">
            <a:extLst>
              <a:ext uri="{FF2B5EF4-FFF2-40B4-BE49-F238E27FC236}">
                <a16:creationId xmlns:a16="http://schemas.microsoft.com/office/drawing/2014/main" id="{92B7A9F8-4F4D-5D99-0292-51A142461CE5}"/>
              </a:ext>
            </a:extLst>
          </p:cNvPr>
          <p:cNvGrpSpPr/>
          <p:nvPr/>
        </p:nvGrpSpPr>
        <p:grpSpPr>
          <a:xfrm>
            <a:off x="688848" y="2905746"/>
            <a:ext cx="1864317" cy="1599119"/>
            <a:chOff x="688848" y="2478024"/>
            <a:chExt cx="1962912" cy="2026842"/>
          </a:xfrm>
        </p:grpSpPr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E1FA7A01-6369-AF26-9B43-5CD66F618AE4}"/>
                </a:ext>
              </a:extLst>
            </p:cNvPr>
            <p:cNvSpPr/>
            <p:nvPr/>
          </p:nvSpPr>
          <p:spPr>
            <a:xfrm>
              <a:off x="688848" y="2478024"/>
              <a:ext cx="1731264" cy="1591056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cs typeface="Calibri"/>
              </a:endParaRPr>
            </a:p>
          </p:txBody>
        </p:sp>
        <p:sp>
          <p:nvSpPr>
            <p:cNvPr id="75" name="Isosceles Triangle 74">
              <a:extLst>
                <a:ext uri="{FF2B5EF4-FFF2-40B4-BE49-F238E27FC236}">
                  <a16:creationId xmlns:a16="http://schemas.microsoft.com/office/drawing/2014/main" id="{CD622D1C-E4C7-2360-0489-7169553EE55A}"/>
                </a:ext>
              </a:extLst>
            </p:cNvPr>
            <p:cNvSpPr/>
            <p:nvPr/>
          </p:nvSpPr>
          <p:spPr>
            <a:xfrm rot="18720000">
              <a:off x="1757307" y="4008042"/>
              <a:ext cx="633984" cy="359664"/>
            </a:xfrm>
            <a:prstGeom prst="triangl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85AA8A53-547C-1E81-E4B2-E0523CD20311}"/>
                </a:ext>
              </a:extLst>
            </p:cNvPr>
            <p:cNvSpPr txBox="1"/>
            <p:nvPr/>
          </p:nvSpPr>
          <p:spPr>
            <a:xfrm>
              <a:off x="731519" y="2659240"/>
              <a:ext cx="1645920" cy="1200328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b="1">
                  <a:latin typeface="Arial"/>
                  <a:ea typeface="Tahoma"/>
                  <a:cs typeface="Arial"/>
                </a:rPr>
                <a:t>Binary </a:t>
              </a:r>
              <a:endParaRPr lang="en-US" b="1">
                <a:latin typeface="Arial"/>
                <a:ea typeface="Tahoma"/>
                <a:cs typeface="Calibri" panose="020F0502020204030204"/>
              </a:endParaRPr>
            </a:p>
            <a:p>
              <a:pPr algn="ctr"/>
              <a:r>
                <a:rPr lang="en-US" b="1">
                  <a:latin typeface="Arial"/>
                  <a:ea typeface="Tahoma"/>
                  <a:cs typeface="Arial"/>
                </a:rPr>
                <a:t>Pairwise </a:t>
              </a:r>
              <a:endParaRPr lang="en-US" b="1">
                <a:latin typeface="Arial"/>
                <a:ea typeface="Tahoma"/>
                <a:cs typeface="+mn-lt"/>
              </a:endParaRPr>
            </a:p>
            <a:p>
              <a:pPr algn="ctr"/>
              <a:r>
                <a:rPr lang="en-US" b="1">
                  <a:latin typeface="Arial"/>
                  <a:ea typeface="Tahoma"/>
                  <a:cs typeface="Arial"/>
                </a:rPr>
                <a:t>Comparison</a:t>
              </a:r>
              <a:endParaRPr lang="en-US" b="1">
                <a:latin typeface="Arial"/>
                <a:ea typeface="Tahoma"/>
                <a:cs typeface="+mn-lt"/>
              </a:endParaRPr>
            </a:p>
            <a:p>
              <a:pPr algn="l"/>
              <a:endParaRPr lang="en-US">
                <a:latin typeface="Arial"/>
                <a:cs typeface="Calibri"/>
              </a:endParaRPr>
            </a:p>
          </p:txBody>
        </p:sp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015DA9A5-1D50-69B1-6FC2-892E4E6AE289}"/>
                </a:ext>
              </a:extLst>
            </p:cNvPr>
            <p:cNvSpPr/>
            <p:nvPr/>
          </p:nvSpPr>
          <p:spPr>
            <a:xfrm>
              <a:off x="2182368" y="3044952"/>
              <a:ext cx="469392" cy="457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Oval 77">
              <a:extLst>
                <a:ext uri="{FF2B5EF4-FFF2-40B4-BE49-F238E27FC236}">
                  <a16:creationId xmlns:a16="http://schemas.microsoft.com/office/drawing/2014/main" id="{7950CB52-1621-F4BA-D2F3-C2B876F311D9}"/>
                </a:ext>
              </a:extLst>
            </p:cNvPr>
            <p:cNvSpPr/>
            <p:nvPr/>
          </p:nvSpPr>
          <p:spPr>
            <a:xfrm>
              <a:off x="2252091" y="3120770"/>
              <a:ext cx="329184" cy="31699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Arrow: Notched Right 78">
              <a:extLst>
                <a:ext uri="{FF2B5EF4-FFF2-40B4-BE49-F238E27FC236}">
                  <a16:creationId xmlns:a16="http://schemas.microsoft.com/office/drawing/2014/main" id="{A6DDB6DF-0A07-2AFD-5340-0275E9F29259}"/>
                </a:ext>
              </a:extLst>
            </p:cNvPr>
            <p:cNvSpPr/>
            <p:nvPr/>
          </p:nvSpPr>
          <p:spPr>
            <a:xfrm>
              <a:off x="2302002" y="3143250"/>
              <a:ext cx="225552" cy="262128"/>
            </a:xfrm>
            <a:prstGeom prst="notchedRightArrow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B4ACEFB4-4B94-A887-D40C-E7C05A6B602A}"/>
              </a:ext>
            </a:extLst>
          </p:cNvPr>
          <p:cNvGrpSpPr/>
          <p:nvPr/>
        </p:nvGrpSpPr>
        <p:grpSpPr>
          <a:xfrm>
            <a:off x="2877312" y="2929180"/>
            <a:ext cx="8250471" cy="1618356"/>
            <a:chOff x="2877312" y="2496312"/>
            <a:chExt cx="8686799" cy="2051224"/>
          </a:xfrm>
        </p:grpSpPr>
        <p:sp>
          <p:nvSpPr>
            <p:cNvPr id="82" name="Rectangle 81">
              <a:extLst>
                <a:ext uri="{FF2B5EF4-FFF2-40B4-BE49-F238E27FC236}">
                  <a16:creationId xmlns:a16="http://schemas.microsoft.com/office/drawing/2014/main" id="{3F7191A6-5EB0-9B80-0CCC-F9B4CDB27E98}"/>
                </a:ext>
              </a:extLst>
            </p:cNvPr>
            <p:cNvSpPr/>
            <p:nvPr/>
          </p:nvSpPr>
          <p:spPr>
            <a:xfrm>
              <a:off x="2877312" y="2496312"/>
              <a:ext cx="1731264" cy="1591056"/>
            </a:xfrm>
            <a:prstGeom prst="rect">
              <a:avLst/>
            </a:prstGeom>
            <a:solidFill>
              <a:srgbClr val="A4F5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cs typeface="Calibri"/>
              </a:endParaRPr>
            </a:p>
          </p:txBody>
        </p:sp>
        <p:sp>
          <p:nvSpPr>
            <p:cNvPr id="83" name="Isosceles Triangle 82">
              <a:extLst>
                <a:ext uri="{FF2B5EF4-FFF2-40B4-BE49-F238E27FC236}">
                  <a16:creationId xmlns:a16="http://schemas.microsoft.com/office/drawing/2014/main" id="{F7D5A025-2BCC-A113-3B75-0A4061B451D4}"/>
                </a:ext>
              </a:extLst>
            </p:cNvPr>
            <p:cNvSpPr/>
            <p:nvPr/>
          </p:nvSpPr>
          <p:spPr>
            <a:xfrm rot="18720000">
              <a:off x="3945771" y="4026329"/>
              <a:ext cx="633984" cy="359664"/>
            </a:xfrm>
            <a:prstGeom prst="triangle">
              <a:avLst/>
            </a:prstGeom>
            <a:solidFill>
              <a:srgbClr val="205C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16989D53-1568-E92B-6C57-832137F9F410}"/>
                </a:ext>
              </a:extLst>
            </p:cNvPr>
            <p:cNvSpPr txBox="1"/>
            <p:nvPr/>
          </p:nvSpPr>
          <p:spPr>
            <a:xfrm>
              <a:off x="2919983" y="2744635"/>
              <a:ext cx="1645920" cy="1200329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b="1">
                  <a:latin typeface="Arial"/>
                  <a:ea typeface="Tahoma"/>
                  <a:cs typeface="Arial"/>
                </a:rPr>
                <a:t>House </a:t>
              </a:r>
              <a:endParaRPr lang="en-US">
                <a:latin typeface="Arial"/>
                <a:ea typeface="Tahoma"/>
                <a:cs typeface="Calibri" panose="020F0502020204030204"/>
              </a:endParaRPr>
            </a:p>
            <a:p>
              <a:pPr algn="ctr"/>
              <a:r>
                <a:rPr lang="en-US" b="1">
                  <a:latin typeface="Arial"/>
                  <a:ea typeface="Tahoma"/>
                  <a:cs typeface="Arial"/>
                </a:rPr>
                <a:t>Of</a:t>
              </a:r>
              <a:endParaRPr lang="en-US">
                <a:latin typeface="Arial"/>
                <a:ea typeface="Tahoma"/>
                <a:cs typeface="Calibri" panose="020F0502020204030204"/>
              </a:endParaRPr>
            </a:p>
            <a:p>
              <a:pPr algn="ctr"/>
              <a:r>
                <a:rPr lang="en-US" b="1">
                  <a:latin typeface="Arial"/>
                  <a:ea typeface="Tahoma"/>
                  <a:cs typeface="Arial"/>
                </a:rPr>
                <a:t> Quality</a:t>
              </a:r>
              <a:endParaRPr lang="en-US">
                <a:latin typeface="Arial"/>
                <a:cs typeface="Calibri"/>
              </a:endParaRPr>
            </a:p>
            <a:p>
              <a:pPr algn="l"/>
              <a:endParaRPr lang="en-US">
                <a:cs typeface="Calibri"/>
              </a:endParaRPr>
            </a:p>
          </p:txBody>
        </p:sp>
        <p:sp>
          <p:nvSpPr>
            <p:cNvPr id="85" name="Oval 84">
              <a:extLst>
                <a:ext uri="{FF2B5EF4-FFF2-40B4-BE49-F238E27FC236}">
                  <a16:creationId xmlns:a16="http://schemas.microsoft.com/office/drawing/2014/main" id="{97A4C88F-97DF-2C66-ABB4-E47C67B84464}"/>
                </a:ext>
              </a:extLst>
            </p:cNvPr>
            <p:cNvSpPr/>
            <p:nvPr/>
          </p:nvSpPr>
          <p:spPr>
            <a:xfrm>
              <a:off x="4370831" y="3063240"/>
              <a:ext cx="469392" cy="457200"/>
            </a:xfrm>
            <a:prstGeom prst="ellipse">
              <a:avLst/>
            </a:prstGeom>
            <a:solidFill>
              <a:srgbClr val="A4F5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Oval 85">
              <a:extLst>
                <a:ext uri="{FF2B5EF4-FFF2-40B4-BE49-F238E27FC236}">
                  <a16:creationId xmlns:a16="http://schemas.microsoft.com/office/drawing/2014/main" id="{A4B04700-22AC-0371-6442-5E510077E702}"/>
                </a:ext>
              </a:extLst>
            </p:cNvPr>
            <p:cNvSpPr/>
            <p:nvPr/>
          </p:nvSpPr>
          <p:spPr>
            <a:xfrm>
              <a:off x="4440554" y="3139058"/>
              <a:ext cx="329184" cy="31699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Arrow: Notched Right 86">
              <a:extLst>
                <a:ext uri="{FF2B5EF4-FFF2-40B4-BE49-F238E27FC236}">
                  <a16:creationId xmlns:a16="http://schemas.microsoft.com/office/drawing/2014/main" id="{8BA54DAD-7685-2DFB-8896-E422590CABC6}"/>
                </a:ext>
              </a:extLst>
            </p:cNvPr>
            <p:cNvSpPr/>
            <p:nvPr/>
          </p:nvSpPr>
          <p:spPr>
            <a:xfrm>
              <a:off x="4490466" y="3161538"/>
              <a:ext cx="225552" cy="262128"/>
            </a:xfrm>
            <a:prstGeom prst="notchedRightArrow">
              <a:avLst/>
            </a:prstGeom>
            <a:solidFill>
              <a:srgbClr val="205C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Rectangle 89">
              <a:extLst>
                <a:ext uri="{FF2B5EF4-FFF2-40B4-BE49-F238E27FC236}">
                  <a16:creationId xmlns:a16="http://schemas.microsoft.com/office/drawing/2014/main" id="{843463E9-3FF2-6D40-4E54-B2D30B2F1000}"/>
                </a:ext>
              </a:extLst>
            </p:cNvPr>
            <p:cNvSpPr/>
            <p:nvPr/>
          </p:nvSpPr>
          <p:spPr>
            <a:xfrm>
              <a:off x="5126736" y="2514599"/>
              <a:ext cx="1731264" cy="1591056"/>
            </a:xfrm>
            <a:prstGeom prst="rect">
              <a:avLst/>
            </a:prstGeom>
            <a:solidFill>
              <a:srgbClr val="ECC7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cs typeface="Calibri"/>
              </a:endParaRPr>
            </a:p>
          </p:txBody>
        </p:sp>
        <p:sp>
          <p:nvSpPr>
            <p:cNvPr id="92" name="Isosceles Triangle 91">
              <a:extLst>
                <a:ext uri="{FF2B5EF4-FFF2-40B4-BE49-F238E27FC236}">
                  <a16:creationId xmlns:a16="http://schemas.microsoft.com/office/drawing/2014/main" id="{AF632831-3655-CACF-49E1-E418579F52E2}"/>
                </a:ext>
              </a:extLst>
            </p:cNvPr>
            <p:cNvSpPr/>
            <p:nvPr/>
          </p:nvSpPr>
          <p:spPr>
            <a:xfrm rot="18720000">
              <a:off x="6195195" y="4044616"/>
              <a:ext cx="633984" cy="359664"/>
            </a:xfrm>
            <a:prstGeom prst="triangl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D9DF2EA9-0CEE-6F30-4FC4-CCB06531FE80}"/>
                </a:ext>
              </a:extLst>
            </p:cNvPr>
            <p:cNvSpPr txBox="1"/>
            <p:nvPr/>
          </p:nvSpPr>
          <p:spPr>
            <a:xfrm>
              <a:off x="5169408" y="2883136"/>
              <a:ext cx="1645920" cy="923329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b="1">
                  <a:latin typeface="Arial"/>
                  <a:ea typeface="Tahoma"/>
                  <a:cs typeface="Arial"/>
                </a:rPr>
                <a:t>Pugh</a:t>
              </a:r>
              <a:endParaRPr lang="en-US">
                <a:latin typeface="Arial"/>
                <a:cs typeface="Arial"/>
              </a:endParaRPr>
            </a:p>
            <a:p>
              <a:pPr algn="ctr"/>
              <a:r>
                <a:rPr lang="en-US" b="1">
                  <a:latin typeface="Arial"/>
                  <a:ea typeface="Tahoma"/>
                  <a:cs typeface="Arial"/>
                </a:rPr>
                <a:t>Chart</a:t>
              </a:r>
            </a:p>
            <a:p>
              <a:endParaRPr lang="en-US">
                <a:latin typeface="Arial"/>
                <a:cs typeface="Calibri"/>
              </a:endParaRPr>
            </a:p>
          </p:txBody>
        </p:sp>
        <p:sp>
          <p:nvSpPr>
            <p:cNvPr id="94" name="Oval 93">
              <a:extLst>
                <a:ext uri="{FF2B5EF4-FFF2-40B4-BE49-F238E27FC236}">
                  <a16:creationId xmlns:a16="http://schemas.microsoft.com/office/drawing/2014/main" id="{5BE60F6D-E9C1-947C-2121-DFE2373F8C17}"/>
                </a:ext>
              </a:extLst>
            </p:cNvPr>
            <p:cNvSpPr/>
            <p:nvPr/>
          </p:nvSpPr>
          <p:spPr>
            <a:xfrm>
              <a:off x="6620255" y="3081527"/>
              <a:ext cx="469392" cy="457200"/>
            </a:xfrm>
            <a:prstGeom prst="ellipse">
              <a:avLst/>
            </a:prstGeom>
            <a:solidFill>
              <a:srgbClr val="ECC7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Oval 94">
              <a:extLst>
                <a:ext uri="{FF2B5EF4-FFF2-40B4-BE49-F238E27FC236}">
                  <a16:creationId xmlns:a16="http://schemas.microsoft.com/office/drawing/2014/main" id="{DF7B7997-2B9B-05C3-E24B-C2254691D6CF}"/>
                </a:ext>
              </a:extLst>
            </p:cNvPr>
            <p:cNvSpPr/>
            <p:nvPr/>
          </p:nvSpPr>
          <p:spPr>
            <a:xfrm>
              <a:off x="6689978" y="3157346"/>
              <a:ext cx="329184" cy="31699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Arrow: Notched Right 95">
              <a:extLst>
                <a:ext uri="{FF2B5EF4-FFF2-40B4-BE49-F238E27FC236}">
                  <a16:creationId xmlns:a16="http://schemas.microsoft.com/office/drawing/2014/main" id="{DE578904-6AD7-1EC4-6D86-DEF0A05ED8CE}"/>
                </a:ext>
              </a:extLst>
            </p:cNvPr>
            <p:cNvSpPr/>
            <p:nvPr/>
          </p:nvSpPr>
          <p:spPr>
            <a:xfrm>
              <a:off x="6739890" y="3179825"/>
              <a:ext cx="225552" cy="262128"/>
            </a:xfrm>
            <a:prstGeom prst="notchedRightArrow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Rectangle 96">
              <a:extLst>
                <a:ext uri="{FF2B5EF4-FFF2-40B4-BE49-F238E27FC236}">
                  <a16:creationId xmlns:a16="http://schemas.microsoft.com/office/drawing/2014/main" id="{3E96179D-C36A-E02B-3B45-15741267FFA6}"/>
                </a:ext>
              </a:extLst>
            </p:cNvPr>
            <p:cNvSpPr/>
            <p:nvPr/>
          </p:nvSpPr>
          <p:spPr>
            <a:xfrm>
              <a:off x="7363968" y="2520695"/>
              <a:ext cx="1731264" cy="1591056"/>
            </a:xfrm>
            <a:prstGeom prst="rect">
              <a:avLst/>
            </a:prstGeom>
            <a:solidFill>
              <a:srgbClr val="FAB4B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cs typeface="Calibri"/>
              </a:endParaRPr>
            </a:p>
          </p:txBody>
        </p:sp>
        <p:sp>
          <p:nvSpPr>
            <p:cNvPr id="98" name="Isosceles Triangle 97">
              <a:extLst>
                <a:ext uri="{FF2B5EF4-FFF2-40B4-BE49-F238E27FC236}">
                  <a16:creationId xmlns:a16="http://schemas.microsoft.com/office/drawing/2014/main" id="{25B3441A-4F83-BFC4-4BCE-298CB06921D4}"/>
                </a:ext>
              </a:extLst>
            </p:cNvPr>
            <p:cNvSpPr/>
            <p:nvPr/>
          </p:nvSpPr>
          <p:spPr>
            <a:xfrm rot="18720000">
              <a:off x="8432427" y="4050712"/>
              <a:ext cx="633984" cy="359664"/>
            </a:xfrm>
            <a:prstGeom prst="triangle">
              <a:avLst/>
            </a:prstGeom>
            <a:solidFill>
              <a:srgbClr val="A11A1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76BAA9B1-2AE0-6EAA-A980-0AEFE44B17D8}"/>
                </a:ext>
              </a:extLst>
            </p:cNvPr>
            <p:cNvSpPr txBox="1"/>
            <p:nvPr/>
          </p:nvSpPr>
          <p:spPr>
            <a:xfrm>
              <a:off x="7406640" y="2755813"/>
              <a:ext cx="1645920" cy="1200329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b="1">
                  <a:latin typeface="Arial"/>
                  <a:ea typeface="Tahoma"/>
                  <a:cs typeface="Arial"/>
                </a:rPr>
                <a:t>Analytical Hierarchy Process</a:t>
              </a:r>
            </a:p>
            <a:p>
              <a:pPr algn="l"/>
              <a:endParaRPr lang="en-US">
                <a:cs typeface="Calibri"/>
              </a:endParaRPr>
            </a:p>
          </p:txBody>
        </p:sp>
        <p:sp>
          <p:nvSpPr>
            <p:cNvPr id="100" name="Oval 99">
              <a:extLst>
                <a:ext uri="{FF2B5EF4-FFF2-40B4-BE49-F238E27FC236}">
                  <a16:creationId xmlns:a16="http://schemas.microsoft.com/office/drawing/2014/main" id="{3742C8E7-A557-A934-E539-DE9FE64E1FB6}"/>
                </a:ext>
              </a:extLst>
            </p:cNvPr>
            <p:cNvSpPr/>
            <p:nvPr/>
          </p:nvSpPr>
          <p:spPr>
            <a:xfrm>
              <a:off x="8857487" y="3087623"/>
              <a:ext cx="469392" cy="457200"/>
            </a:xfrm>
            <a:prstGeom prst="ellipse">
              <a:avLst/>
            </a:prstGeom>
            <a:solidFill>
              <a:srgbClr val="FAB4B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Oval 100">
              <a:extLst>
                <a:ext uri="{FF2B5EF4-FFF2-40B4-BE49-F238E27FC236}">
                  <a16:creationId xmlns:a16="http://schemas.microsoft.com/office/drawing/2014/main" id="{DCEAF343-572D-EB0F-B365-298807E602C0}"/>
                </a:ext>
              </a:extLst>
            </p:cNvPr>
            <p:cNvSpPr/>
            <p:nvPr/>
          </p:nvSpPr>
          <p:spPr>
            <a:xfrm>
              <a:off x="8927210" y="3163442"/>
              <a:ext cx="329184" cy="31699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Arrow: Notched Right 101">
              <a:extLst>
                <a:ext uri="{FF2B5EF4-FFF2-40B4-BE49-F238E27FC236}">
                  <a16:creationId xmlns:a16="http://schemas.microsoft.com/office/drawing/2014/main" id="{D464A94B-478B-CEC3-BA25-14EC8138FC58}"/>
                </a:ext>
              </a:extLst>
            </p:cNvPr>
            <p:cNvSpPr/>
            <p:nvPr/>
          </p:nvSpPr>
          <p:spPr>
            <a:xfrm>
              <a:off x="8977122" y="3185921"/>
              <a:ext cx="225552" cy="262128"/>
            </a:xfrm>
            <a:prstGeom prst="notchedRightArrow">
              <a:avLst/>
            </a:prstGeom>
            <a:solidFill>
              <a:srgbClr val="A11A1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Rectangle 102">
              <a:extLst>
                <a:ext uri="{FF2B5EF4-FFF2-40B4-BE49-F238E27FC236}">
                  <a16:creationId xmlns:a16="http://schemas.microsoft.com/office/drawing/2014/main" id="{C55B606B-DAC6-0F4C-2C51-1AFEC4032071}"/>
                </a:ext>
              </a:extLst>
            </p:cNvPr>
            <p:cNvSpPr/>
            <p:nvPr/>
          </p:nvSpPr>
          <p:spPr>
            <a:xfrm>
              <a:off x="9601200" y="2502407"/>
              <a:ext cx="1731264" cy="1591056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cs typeface="Calibri"/>
              </a:endParaRPr>
            </a:p>
          </p:txBody>
        </p:sp>
        <p:sp>
          <p:nvSpPr>
            <p:cNvPr id="104" name="Isosceles Triangle 103">
              <a:extLst>
                <a:ext uri="{FF2B5EF4-FFF2-40B4-BE49-F238E27FC236}">
                  <a16:creationId xmlns:a16="http://schemas.microsoft.com/office/drawing/2014/main" id="{C4E52FD9-339A-827D-C115-7E6C8E4F5C5A}"/>
                </a:ext>
              </a:extLst>
            </p:cNvPr>
            <p:cNvSpPr/>
            <p:nvPr/>
          </p:nvSpPr>
          <p:spPr>
            <a:xfrm rot="18720000">
              <a:off x="10669659" y="4032424"/>
              <a:ext cx="633984" cy="359664"/>
            </a:xfrm>
            <a:prstGeom prst="triangl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6A390E32-B603-1AE2-2C2B-7516467BE594}"/>
                </a:ext>
              </a:extLst>
            </p:cNvPr>
            <p:cNvSpPr txBox="1"/>
            <p:nvPr/>
          </p:nvSpPr>
          <p:spPr>
            <a:xfrm>
              <a:off x="9637173" y="2855273"/>
              <a:ext cx="1645920" cy="923329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b="1">
                  <a:latin typeface="Arial"/>
                  <a:ea typeface="Tahoma"/>
                  <a:cs typeface="Arial"/>
                </a:rPr>
                <a:t>Final </a:t>
              </a:r>
              <a:endParaRPr lang="en-US">
                <a:latin typeface="Arial"/>
                <a:cs typeface="Arial"/>
              </a:endParaRPr>
            </a:p>
            <a:p>
              <a:pPr algn="ctr"/>
              <a:r>
                <a:rPr lang="en-US" b="1">
                  <a:latin typeface="Arial"/>
                  <a:ea typeface="Tahoma"/>
                  <a:cs typeface="Arial"/>
                </a:rPr>
                <a:t>Selection</a:t>
              </a:r>
            </a:p>
            <a:p>
              <a:endParaRPr lang="en-US">
                <a:latin typeface="Arial"/>
                <a:cs typeface="Calibri"/>
              </a:endParaRPr>
            </a:p>
          </p:txBody>
        </p:sp>
        <p:sp>
          <p:nvSpPr>
            <p:cNvPr id="106" name="Oval 105">
              <a:extLst>
                <a:ext uri="{FF2B5EF4-FFF2-40B4-BE49-F238E27FC236}">
                  <a16:creationId xmlns:a16="http://schemas.microsoft.com/office/drawing/2014/main" id="{0F89D210-400D-7028-FF37-70BDC66F66F2}"/>
                </a:ext>
              </a:extLst>
            </p:cNvPr>
            <p:cNvSpPr/>
            <p:nvPr/>
          </p:nvSpPr>
          <p:spPr>
            <a:xfrm>
              <a:off x="11094719" y="3069335"/>
              <a:ext cx="469392" cy="457200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" name="Oval 106">
              <a:extLst>
                <a:ext uri="{FF2B5EF4-FFF2-40B4-BE49-F238E27FC236}">
                  <a16:creationId xmlns:a16="http://schemas.microsoft.com/office/drawing/2014/main" id="{940BAB41-CF31-D186-A2A7-9B887C373BA8}"/>
                </a:ext>
              </a:extLst>
            </p:cNvPr>
            <p:cNvSpPr/>
            <p:nvPr/>
          </p:nvSpPr>
          <p:spPr>
            <a:xfrm>
              <a:off x="11164442" y="3145154"/>
              <a:ext cx="329184" cy="31699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Arrow: Notched Right 107">
              <a:extLst>
                <a:ext uri="{FF2B5EF4-FFF2-40B4-BE49-F238E27FC236}">
                  <a16:creationId xmlns:a16="http://schemas.microsoft.com/office/drawing/2014/main" id="{7AE054D9-FE8B-3EBA-5D53-33F90094472B}"/>
                </a:ext>
              </a:extLst>
            </p:cNvPr>
            <p:cNvSpPr/>
            <p:nvPr/>
          </p:nvSpPr>
          <p:spPr>
            <a:xfrm>
              <a:off x="11214354" y="3167633"/>
              <a:ext cx="225552" cy="262128"/>
            </a:xfrm>
            <a:prstGeom prst="notchedRightArrow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5426527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9E922345-5A44-5907-6A64-B64D3D6AC1EE}"/>
              </a:ext>
            </a:extLst>
          </p:cNvPr>
          <p:cNvSpPr txBox="1">
            <a:spLocks/>
          </p:cNvSpPr>
          <p:nvPr/>
        </p:nvSpPr>
        <p:spPr>
          <a:xfrm>
            <a:off x="5746630" y="6133161"/>
            <a:ext cx="704088" cy="365125"/>
          </a:xfrm>
          <a:prstGeom prst="rect">
            <a:avLst/>
          </a:prstGeom>
        </p:spPr>
        <p:txBody>
          <a:bodyPr lIns="91440" tIns="45720" rIns="91440" bIns="45720" anchor="t"/>
          <a:lstStyle>
            <a:defPPr>
              <a:defRPr lang="en-US"/>
            </a:defPPr>
            <a:lvl1pPr marL="0" algn="r" defTabSz="914400" rtl="0" eaLnBrk="1" latinLnBrk="0" hangingPunct="1"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6F1FABC0-072B-4F22-8F9B-95A9D10B0206}" type="slidenum">
              <a:rPr lang="en-US" smtClean="0"/>
              <a:pPr algn="ctr"/>
              <a:t>17</a:t>
            </a:fld>
            <a:endParaRPr lang="en-US"/>
          </a:p>
        </p:txBody>
      </p:sp>
      <p:pic>
        <p:nvPicPr>
          <p:cNvPr id="4" name="Picture 2" descr="Symbols of NASA | NASA">
            <a:extLst>
              <a:ext uri="{FF2B5EF4-FFF2-40B4-BE49-F238E27FC236}">
                <a16:creationId xmlns:a16="http://schemas.microsoft.com/office/drawing/2014/main" id="{3DB66509-EF7F-E218-8D27-3C830885FA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1120" y="38845"/>
            <a:ext cx="1747422" cy="873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5D596C2F-592B-A392-1748-7EC44B7321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>
                <a:latin typeface="Arial"/>
                <a:cs typeface="Arial"/>
              </a:rPr>
              <a:t>Concept Selection</a:t>
            </a:r>
            <a:endParaRPr lang="en-US" dirty="0"/>
          </a:p>
        </p:txBody>
      </p:sp>
      <p:sp>
        <p:nvSpPr>
          <p:cNvPr id="150" name="TextBox 149">
            <a:extLst>
              <a:ext uri="{FF2B5EF4-FFF2-40B4-BE49-F238E27FC236}">
                <a16:creationId xmlns:a16="http://schemas.microsoft.com/office/drawing/2014/main" id="{CE35831E-A276-C717-71C4-C7E7BAF57DBD}"/>
              </a:ext>
            </a:extLst>
          </p:cNvPr>
          <p:cNvSpPr txBox="1"/>
          <p:nvPr/>
        </p:nvSpPr>
        <p:spPr>
          <a:xfrm>
            <a:off x="5424" y="4935981"/>
            <a:ext cx="4116295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b="1">
                <a:latin typeface="Arial"/>
                <a:ea typeface="Tahoma"/>
                <a:cs typeface="Tahoma"/>
              </a:rPr>
              <a:t>Concentric Helical Sweep Concept</a:t>
            </a:r>
            <a:endParaRPr lang="en-US">
              <a:latin typeface="Arial"/>
              <a:ea typeface="Tahoma"/>
              <a:cs typeface="Tahoma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412BED0-532D-58A5-F901-946B976793B3}"/>
              </a:ext>
            </a:extLst>
          </p:cNvPr>
          <p:cNvSpPr/>
          <p:nvPr/>
        </p:nvSpPr>
        <p:spPr>
          <a:xfrm>
            <a:off x="8241792" y="1484376"/>
            <a:ext cx="3462528" cy="3438144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1EC2C585-9BD0-0286-281A-0D61DD960B6E}"/>
              </a:ext>
            </a:extLst>
          </p:cNvPr>
          <p:cNvGrpSpPr/>
          <p:nvPr/>
        </p:nvGrpSpPr>
        <p:grpSpPr>
          <a:xfrm>
            <a:off x="9641895" y="2256612"/>
            <a:ext cx="1885598" cy="1912676"/>
            <a:chOff x="9179365" y="2845038"/>
            <a:chExt cx="1885598" cy="1912676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CC23D729-5432-7B3D-2813-CDA46A8F6BFC}"/>
                </a:ext>
              </a:extLst>
            </p:cNvPr>
            <p:cNvGrpSpPr/>
            <p:nvPr/>
          </p:nvGrpSpPr>
          <p:grpSpPr>
            <a:xfrm>
              <a:off x="9179365" y="3163187"/>
              <a:ext cx="742493" cy="1276378"/>
              <a:chOff x="8052817" y="3163187"/>
              <a:chExt cx="742493" cy="1276378"/>
            </a:xfrm>
          </p:grpSpPr>
          <p:sp>
            <p:nvSpPr>
              <p:cNvPr id="18" name="Hexagon 17">
                <a:extLst>
                  <a:ext uri="{FF2B5EF4-FFF2-40B4-BE49-F238E27FC236}">
                    <a16:creationId xmlns:a16="http://schemas.microsoft.com/office/drawing/2014/main" id="{93E45EC9-03F9-0F4B-FB74-02EB6D2531F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052817" y="3799485"/>
                <a:ext cx="742493" cy="640080"/>
              </a:xfrm>
              <a:prstGeom prst="hexagon">
                <a:avLst/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Hexagon 18">
                <a:extLst>
                  <a:ext uri="{FF2B5EF4-FFF2-40B4-BE49-F238E27FC236}">
                    <a16:creationId xmlns:a16="http://schemas.microsoft.com/office/drawing/2014/main" id="{8DD35B49-6F66-B29B-D1DF-81E4FB37C41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052817" y="3163187"/>
                <a:ext cx="742493" cy="640080"/>
              </a:xfrm>
              <a:prstGeom prst="hexagon">
                <a:avLst/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D9306014-3CA5-095A-95DA-895B5F8D7AF2}"/>
                </a:ext>
              </a:extLst>
            </p:cNvPr>
            <p:cNvGrpSpPr/>
            <p:nvPr/>
          </p:nvGrpSpPr>
          <p:grpSpPr>
            <a:xfrm>
              <a:off x="9744720" y="2845038"/>
              <a:ext cx="742493" cy="1276378"/>
              <a:chOff x="8052817" y="3163187"/>
              <a:chExt cx="742493" cy="1276378"/>
            </a:xfrm>
          </p:grpSpPr>
          <p:sp>
            <p:nvSpPr>
              <p:cNvPr id="16" name="Hexagon 15">
                <a:extLst>
                  <a:ext uri="{FF2B5EF4-FFF2-40B4-BE49-F238E27FC236}">
                    <a16:creationId xmlns:a16="http://schemas.microsoft.com/office/drawing/2014/main" id="{BCA37292-8702-B88D-E042-AF2E3213ADE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052817" y="3163187"/>
                <a:ext cx="742493" cy="640080"/>
              </a:xfrm>
              <a:prstGeom prst="hexagon">
                <a:avLst/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Hexagon 16">
                <a:extLst>
                  <a:ext uri="{FF2B5EF4-FFF2-40B4-BE49-F238E27FC236}">
                    <a16:creationId xmlns:a16="http://schemas.microsoft.com/office/drawing/2014/main" id="{3A0AA2F1-6FFD-1DB0-26B5-D23E4ED5A98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052817" y="3799485"/>
                <a:ext cx="742493" cy="640080"/>
              </a:xfrm>
              <a:prstGeom prst="hexagon">
                <a:avLst/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3" name="Hexagon 12">
              <a:extLst>
                <a:ext uri="{FF2B5EF4-FFF2-40B4-BE49-F238E27FC236}">
                  <a16:creationId xmlns:a16="http://schemas.microsoft.com/office/drawing/2014/main" id="{19F94341-40A8-59F8-5350-65099CBE780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322470" y="3163187"/>
              <a:ext cx="742493" cy="640080"/>
            </a:xfrm>
            <a:prstGeom prst="hexagon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Hexagon 13">
              <a:extLst>
                <a:ext uri="{FF2B5EF4-FFF2-40B4-BE49-F238E27FC236}">
                  <a16:creationId xmlns:a16="http://schemas.microsoft.com/office/drawing/2014/main" id="{226B21B3-4CB4-DE50-4777-1E14F22EAA7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322470" y="3799485"/>
              <a:ext cx="742493" cy="640080"/>
            </a:xfrm>
            <a:prstGeom prst="hexagon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Hexagon 14">
              <a:extLst>
                <a:ext uri="{FF2B5EF4-FFF2-40B4-BE49-F238E27FC236}">
                  <a16:creationId xmlns:a16="http://schemas.microsoft.com/office/drawing/2014/main" id="{8CDFBF58-D4B6-3BEB-A178-EC919EC7066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744720" y="4117634"/>
              <a:ext cx="742493" cy="640080"/>
            </a:xfrm>
            <a:prstGeom prst="hexagon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0E59E42E-0B9B-DBF8-58FC-5A8AFE6FEFB2}"/>
              </a:ext>
            </a:extLst>
          </p:cNvPr>
          <p:cNvGrpSpPr/>
          <p:nvPr/>
        </p:nvGrpSpPr>
        <p:grpSpPr>
          <a:xfrm>
            <a:off x="8477559" y="2256611"/>
            <a:ext cx="1307848" cy="1912676"/>
            <a:chOff x="9179365" y="2845038"/>
            <a:chExt cx="1307848" cy="1912676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8E03DAD4-A70F-5DF4-20A6-D1ACD1DE5FA7}"/>
                </a:ext>
              </a:extLst>
            </p:cNvPr>
            <p:cNvGrpSpPr/>
            <p:nvPr/>
          </p:nvGrpSpPr>
          <p:grpSpPr>
            <a:xfrm>
              <a:off x="9179365" y="3163187"/>
              <a:ext cx="742493" cy="1276378"/>
              <a:chOff x="8052817" y="3163187"/>
              <a:chExt cx="742493" cy="1276378"/>
            </a:xfrm>
          </p:grpSpPr>
          <p:sp>
            <p:nvSpPr>
              <p:cNvPr id="27" name="Hexagon 26">
                <a:extLst>
                  <a:ext uri="{FF2B5EF4-FFF2-40B4-BE49-F238E27FC236}">
                    <a16:creationId xmlns:a16="http://schemas.microsoft.com/office/drawing/2014/main" id="{CB0EE0AC-38E7-9F0B-7BCE-1FB12496E9F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052817" y="3799485"/>
                <a:ext cx="742493" cy="640080"/>
              </a:xfrm>
              <a:prstGeom prst="hexagon">
                <a:avLst/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Hexagon 27">
                <a:extLst>
                  <a:ext uri="{FF2B5EF4-FFF2-40B4-BE49-F238E27FC236}">
                    <a16:creationId xmlns:a16="http://schemas.microsoft.com/office/drawing/2014/main" id="{57C9FF02-EAF4-192F-0FD4-8C12FCA961C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052817" y="3163187"/>
                <a:ext cx="742493" cy="640080"/>
              </a:xfrm>
              <a:prstGeom prst="hexagon">
                <a:avLst/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3F750B92-A11E-A571-6A6F-2BC4DF2E1A42}"/>
                </a:ext>
              </a:extLst>
            </p:cNvPr>
            <p:cNvGrpSpPr/>
            <p:nvPr/>
          </p:nvGrpSpPr>
          <p:grpSpPr>
            <a:xfrm>
              <a:off x="9744720" y="2845038"/>
              <a:ext cx="742493" cy="1276378"/>
              <a:chOff x="8052817" y="3163187"/>
              <a:chExt cx="742493" cy="1276378"/>
            </a:xfrm>
          </p:grpSpPr>
          <p:sp>
            <p:nvSpPr>
              <p:cNvPr id="25" name="Hexagon 24">
                <a:extLst>
                  <a:ext uri="{FF2B5EF4-FFF2-40B4-BE49-F238E27FC236}">
                    <a16:creationId xmlns:a16="http://schemas.microsoft.com/office/drawing/2014/main" id="{92D2A57E-AFDA-8D7E-B887-E99096A84EB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052817" y="3163187"/>
                <a:ext cx="742493" cy="640080"/>
              </a:xfrm>
              <a:prstGeom prst="hexagon">
                <a:avLst/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Hexagon 25">
                <a:extLst>
                  <a:ext uri="{FF2B5EF4-FFF2-40B4-BE49-F238E27FC236}">
                    <a16:creationId xmlns:a16="http://schemas.microsoft.com/office/drawing/2014/main" id="{277F14C1-4222-3D96-7289-0F76B615C82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052817" y="3799485"/>
                <a:ext cx="742493" cy="640080"/>
              </a:xfrm>
              <a:prstGeom prst="hexagon">
                <a:avLst/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4" name="Hexagon 23">
              <a:extLst>
                <a:ext uri="{FF2B5EF4-FFF2-40B4-BE49-F238E27FC236}">
                  <a16:creationId xmlns:a16="http://schemas.microsoft.com/office/drawing/2014/main" id="{E7F2BB0F-F54C-CC0F-9401-9D1A7F00996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744720" y="4117634"/>
              <a:ext cx="742493" cy="640080"/>
            </a:xfrm>
            <a:prstGeom prst="hexagon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1" name="Rectangle 80">
            <a:extLst>
              <a:ext uri="{FF2B5EF4-FFF2-40B4-BE49-F238E27FC236}">
                <a16:creationId xmlns:a16="http://schemas.microsoft.com/office/drawing/2014/main" id="{DA78F83F-C86A-D889-4F70-6710A241D174}"/>
              </a:ext>
            </a:extLst>
          </p:cNvPr>
          <p:cNvSpPr/>
          <p:nvPr/>
        </p:nvSpPr>
        <p:spPr>
          <a:xfrm>
            <a:off x="1554480" y="2807208"/>
            <a:ext cx="1517904" cy="1450848"/>
          </a:xfrm>
          <a:prstGeom prst="rect">
            <a:avLst/>
          </a:prstGeom>
          <a:solidFill>
            <a:srgbClr val="ED85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6A605AD7-DDF8-0439-FB51-5C506197582E}"/>
              </a:ext>
            </a:extLst>
          </p:cNvPr>
          <p:cNvSpPr txBox="1"/>
          <p:nvPr/>
        </p:nvSpPr>
        <p:spPr>
          <a:xfrm>
            <a:off x="8150537" y="4935981"/>
            <a:ext cx="4116295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b="1">
                <a:latin typeface="Arial"/>
                <a:ea typeface="Tahoma"/>
                <a:cs typeface="Tahoma"/>
              </a:rPr>
              <a:t>Honeycomb Support Concept</a:t>
            </a:r>
            <a:endParaRPr lang="en-US">
              <a:latin typeface="Arial"/>
              <a:ea typeface="Tahoma"/>
              <a:cs typeface="Tahoma"/>
            </a:endParaRP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C89F62B8-9273-C06E-0754-5BC9AE35CF45}"/>
              </a:ext>
            </a:extLst>
          </p:cNvPr>
          <p:cNvSpPr txBox="1"/>
          <p:nvPr/>
        </p:nvSpPr>
        <p:spPr>
          <a:xfrm>
            <a:off x="4035737" y="4935981"/>
            <a:ext cx="4116295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b="1">
                <a:latin typeface="Arial"/>
                <a:ea typeface="Tahoma"/>
                <a:cs typeface="Tahoma"/>
              </a:rPr>
              <a:t>Triangular Truss Concept</a:t>
            </a:r>
          </a:p>
        </p:txBody>
      </p:sp>
      <p:sp>
        <p:nvSpPr>
          <p:cNvPr id="91" name="Oval 90">
            <a:extLst>
              <a:ext uri="{FF2B5EF4-FFF2-40B4-BE49-F238E27FC236}">
                <a16:creationId xmlns:a16="http://schemas.microsoft.com/office/drawing/2014/main" id="{85F2D8A0-89A9-ABDF-2951-CAED6B185AE3}"/>
              </a:ext>
            </a:extLst>
          </p:cNvPr>
          <p:cNvSpPr/>
          <p:nvPr/>
        </p:nvSpPr>
        <p:spPr>
          <a:xfrm>
            <a:off x="4364736" y="1411224"/>
            <a:ext cx="3462528" cy="3438144"/>
          </a:xfrm>
          <a:prstGeom prst="ellipse">
            <a:avLst/>
          </a:prstGeom>
          <a:solidFill>
            <a:srgbClr val="B586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" name="Oval 124">
            <a:extLst>
              <a:ext uri="{FF2B5EF4-FFF2-40B4-BE49-F238E27FC236}">
                <a16:creationId xmlns:a16="http://schemas.microsoft.com/office/drawing/2014/main" id="{362D3D81-661E-D8EE-A4C0-A61DD2DC3628}"/>
              </a:ext>
            </a:extLst>
          </p:cNvPr>
          <p:cNvSpPr/>
          <p:nvPr/>
        </p:nvSpPr>
        <p:spPr>
          <a:xfrm>
            <a:off x="249936" y="1472184"/>
            <a:ext cx="3462528" cy="3438144"/>
          </a:xfrm>
          <a:prstGeom prst="ellipse">
            <a:avLst/>
          </a:prstGeom>
          <a:solidFill>
            <a:srgbClr val="ED85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7" name="Graphic 9" descr="Oil Barrel outline">
            <a:extLst>
              <a:ext uri="{FF2B5EF4-FFF2-40B4-BE49-F238E27FC236}">
                <a16:creationId xmlns:a16="http://schemas.microsoft.com/office/drawing/2014/main" id="{D4BCC2E8-1926-3A8B-0FA7-72120C9C61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80416" y="1392936"/>
            <a:ext cx="3462528" cy="3456432"/>
          </a:xfrm>
          <a:prstGeom prst="rect">
            <a:avLst/>
          </a:prstGeom>
        </p:spPr>
      </p:pic>
      <p:sp>
        <p:nvSpPr>
          <p:cNvPr id="129" name="Rectangle 128">
            <a:extLst>
              <a:ext uri="{FF2B5EF4-FFF2-40B4-BE49-F238E27FC236}">
                <a16:creationId xmlns:a16="http://schemas.microsoft.com/office/drawing/2014/main" id="{CEB1D977-86DB-B144-7BFC-428DEA0F63B0}"/>
              </a:ext>
            </a:extLst>
          </p:cNvPr>
          <p:cNvSpPr/>
          <p:nvPr/>
        </p:nvSpPr>
        <p:spPr>
          <a:xfrm>
            <a:off x="1261872" y="2648712"/>
            <a:ext cx="1517904" cy="1450848"/>
          </a:xfrm>
          <a:prstGeom prst="rect">
            <a:avLst/>
          </a:prstGeom>
          <a:solidFill>
            <a:srgbClr val="ED85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1" name="Graphic 8" descr="DNA outline">
            <a:extLst>
              <a:ext uri="{FF2B5EF4-FFF2-40B4-BE49-F238E27FC236}">
                <a16:creationId xmlns:a16="http://schemas.microsoft.com/office/drawing/2014/main" id="{574E4B7B-715D-C24A-68C2-FDDEA66CFEF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93648" y="2142744"/>
            <a:ext cx="2072640" cy="2066544"/>
          </a:xfrm>
          <a:prstGeom prst="rect">
            <a:avLst/>
          </a:prstGeom>
        </p:spPr>
      </p:pic>
      <p:cxnSp>
        <p:nvCxnSpPr>
          <p:cNvPr id="133" name="Straight Arrow Connector 132">
            <a:extLst>
              <a:ext uri="{FF2B5EF4-FFF2-40B4-BE49-F238E27FC236}">
                <a16:creationId xmlns:a16="http://schemas.microsoft.com/office/drawing/2014/main" id="{79814175-9C79-DC27-79BA-8A041D62D7EB}"/>
              </a:ext>
            </a:extLst>
          </p:cNvPr>
          <p:cNvCxnSpPr/>
          <p:nvPr/>
        </p:nvCxnSpPr>
        <p:spPr>
          <a:xfrm>
            <a:off x="1258443" y="2224658"/>
            <a:ext cx="1517904" cy="6096"/>
          </a:xfrm>
          <a:prstGeom prst="straightConnector1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Straight Arrow Connector 134">
            <a:extLst>
              <a:ext uri="{FF2B5EF4-FFF2-40B4-BE49-F238E27FC236}">
                <a16:creationId xmlns:a16="http://schemas.microsoft.com/office/drawing/2014/main" id="{C742EDF4-6079-F5A7-17D3-DEE016FCC0F0}"/>
              </a:ext>
            </a:extLst>
          </p:cNvPr>
          <p:cNvCxnSpPr/>
          <p:nvPr/>
        </p:nvCxnSpPr>
        <p:spPr>
          <a:xfrm>
            <a:off x="1261110" y="4135374"/>
            <a:ext cx="1536192" cy="12192"/>
          </a:xfrm>
          <a:prstGeom prst="straightConnector1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Isosceles Triangle 7">
            <a:extLst>
              <a:ext uri="{FF2B5EF4-FFF2-40B4-BE49-F238E27FC236}">
                <a16:creationId xmlns:a16="http://schemas.microsoft.com/office/drawing/2014/main" id="{820FB209-8D11-46C3-811E-7C02A4FD7AD6}"/>
              </a:ext>
            </a:extLst>
          </p:cNvPr>
          <p:cNvSpPr/>
          <p:nvPr/>
        </p:nvSpPr>
        <p:spPr>
          <a:xfrm>
            <a:off x="5236464" y="2471928"/>
            <a:ext cx="877824" cy="743712"/>
          </a:xfrm>
          <a:prstGeom prst="triangl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Isosceles Triangle 20">
            <a:extLst>
              <a:ext uri="{FF2B5EF4-FFF2-40B4-BE49-F238E27FC236}">
                <a16:creationId xmlns:a16="http://schemas.microsoft.com/office/drawing/2014/main" id="{799454D5-1B5C-D84F-02C5-90046764DC96}"/>
              </a:ext>
            </a:extLst>
          </p:cNvPr>
          <p:cNvSpPr/>
          <p:nvPr/>
        </p:nvSpPr>
        <p:spPr>
          <a:xfrm rot="10800000">
            <a:off x="5675375" y="2471927"/>
            <a:ext cx="877824" cy="743712"/>
          </a:xfrm>
          <a:prstGeom prst="triangl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Isosceles Triangle 30">
            <a:extLst>
              <a:ext uri="{FF2B5EF4-FFF2-40B4-BE49-F238E27FC236}">
                <a16:creationId xmlns:a16="http://schemas.microsoft.com/office/drawing/2014/main" id="{92316DFD-59E3-A47A-7958-5C2E9BDC0ECD}"/>
              </a:ext>
            </a:extLst>
          </p:cNvPr>
          <p:cNvSpPr/>
          <p:nvPr/>
        </p:nvSpPr>
        <p:spPr>
          <a:xfrm>
            <a:off x="4797551" y="3215639"/>
            <a:ext cx="877824" cy="743712"/>
          </a:xfrm>
          <a:prstGeom prst="triangl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Isosceles Triangle 32">
            <a:extLst>
              <a:ext uri="{FF2B5EF4-FFF2-40B4-BE49-F238E27FC236}">
                <a16:creationId xmlns:a16="http://schemas.microsoft.com/office/drawing/2014/main" id="{E3BA0186-E80F-12C9-DBD3-2978251C2A9A}"/>
              </a:ext>
            </a:extLst>
          </p:cNvPr>
          <p:cNvSpPr/>
          <p:nvPr/>
        </p:nvSpPr>
        <p:spPr>
          <a:xfrm rot="10800000">
            <a:off x="5236463" y="3215639"/>
            <a:ext cx="877824" cy="743712"/>
          </a:xfrm>
          <a:prstGeom prst="triangl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Isosceles Triangle 34">
            <a:extLst>
              <a:ext uri="{FF2B5EF4-FFF2-40B4-BE49-F238E27FC236}">
                <a16:creationId xmlns:a16="http://schemas.microsoft.com/office/drawing/2014/main" id="{8A15950C-01B3-CBFA-CA25-DD7BAE41EC99}"/>
              </a:ext>
            </a:extLst>
          </p:cNvPr>
          <p:cNvSpPr/>
          <p:nvPr/>
        </p:nvSpPr>
        <p:spPr>
          <a:xfrm>
            <a:off x="5675375" y="3215639"/>
            <a:ext cx="877824" cy="743712"/>
          </a:xfrm>
          <a:prstGeom prst="triangl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Isosceles Triangle 36">
            <a:extLst>
              <a:ext uri="{FF2B5EF4-FFF2-40B4-BE49-F238E27FC236}">
                <a16:creationId xmlns:a16="http://schemas.microsoft.com/office/drawing/2014/main" id="{958C491C-0B70-D4EB-4E06-953200FAFD38}"/>
              </a:ext>
            </a:extLst>
          </p:cNvPr>
          <p:cNvSpPr/>
          <p:nvPr/>
        </p:nvSpPr>
        <p:spPr>
          <a:xfrm>
            <a:off x="6114287" y="2471927"/>
            <a:ext cx="877824" cy="743712"/>
          </a:xfrm>
          <a:prstGeom prst="triangl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Isosceles Triangle 38">
            <a:extLst>
              <a:ext uri="{FF2B5EF4-FFF2-40B4-BE49-F238E27FC236}">
                <a16:creationId xmlns:a16="http://schemas.microsoft.com/office/drawing/2014/main" id="{F58607C8-B961-B861-A09C-E9FEF5007C0E}"/>
              </a:ext>
            </a:extLst>
          </p:cNvPr>
          <p:cNvSpPr/>
          <p:nvPr/>
        </p:nvSpPr>
        <p:spPr>
          <a:xfrm rot="10800000">
            <a:off x="6553199" y="2471927"/>
            <a:ext cx="877824" cy="743712"/>
          </a:xfrm>
          <a:prstGeom prst="triangl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Isosceles Triangle 40">
            <a:extLst>
              <a:ext uri="{FF2B5EF4-FFF2-40B4-BE49-F238E27FC236}">
                <a16:creationId xmlns:a16="http://schemas.microsoft.com/office/drawing/2014/main" id="{15EF90CF-BF69-A7C2-8B24-80FC80E5F51F}"/>
              </a:ext>
            </a:extLst>
          </p:cNvPr>
          <p:cNvSpPr/>
          <p:nvPr/>
        </p:nvSpPr>
        <p:spPr>
          <a:xfrm rot="10800000">
            <a:off x="6114287" y="3215639"/>
            <a:ext cx="877824" cy="743712"/>
          </a:xfrm>
          <a:prstGeom prst="triangl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C17EBDE-FFA8-6524-78FF-7C939F16FEF4}"/>
              </a:ext>
            </a:extLst>
          </p:cNvPr>
          <p:cNvSpPr txBox="1"/>
          <p:nvPr/>
        </p:nvSpPr>
        <p:spPr>
          <a:xfrm>
            <a:off x="10710050" y="5567122"/>
            <a:ext cx="1747422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>
                <a:ea typeface="+mn-lt"/>
                <a:cs typeface="+mn-lt"/>
              </a:rPr>
              <a:t>Bryson Peters</a:t>
            </a:r>
          </a:p>
        </p:txBody>
      </p:sp>
      <p:pic>
        <p:nvPicPr>
          <p:cNvPr id="2" name="Picture 2" descr=" ">
            <a:extLst>
              <a:ext uri="{FF2B5EF4-FFF2-40B4-BE49-F238E27FC236}">
                <a16:creationId xmlns:a16="http://schemas.microsoft.com/office/drawing/2014/main" id="{B5CD1021-4EC0-35E0-C8F7-2163523149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40" y="1364112"/>
            <a:ext cx="11981487" cy="3955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BE77E7A-95F3-74D9-5242-A947D605BC2E}"/>
              </a:ext>
            </a:extLst>
          </p:cNvPr>
          <p:cNvSpPr txBox="1"/>
          <p:nvPr/>
        </p:nvSpPr>
        <p:spPr>
          <a:xfrm>
            <a:off x="842" y="4933494"/>
            <a:ext cx="4116295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b="1">
                <a:latin typeface="Arial"/>
                <a:ea typeface="Tahoma"/>
                <a:cs typeface="Tahoma"/>
              </a:rPr>
              <a:t>Concentric Helical Sweep Concept</a:t>
            </a:r>
            <a:endParaRPr lang="en-US">
              <a:latin typeface="Arial"/>
              <a:ea typeface="Tahoma"/>
              <a:cs typeface="Tahoma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51279A3-D72D-FE37-B73A-40094422690E}"/>
              </a:ext>
            </a:extLst>
          </p:cNvPr>
          <p:cNvSpPr/>
          <p:nvPr/>
        </p:nvSpPr>
        <p:spPr>
          <a:xfrm>
            <a:off x="1549898" y="2804721"/>
            <a:ext cx="1517904" cy="1450848"/>
          </a:xfrm>
          <a:prstGeom prst="rect">
            <a:avLst/>
          </a:prstGeom>
          <a:solidFill>
            <a:srgbClr val="ED85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C1B3F3F1-55A0-DB7E-ACBE-F841B97F40CF}"/>
              </a:ext>
            </a:extLst>
          </p:cNvPr>
          <p:cNvSpPr/>
          <p:nvPr/>
        </p:nvSpPr>
        <p:spPr>
          <a:xfrm>
            <a:off x="245354" y="1469697"/>
            <a:ext cx="3462528" cy="3438144"/>
          </a:xfrm>
          <a:prstGeom prst="ellipse">
            <a:avLst/>
          </a:prstGeom>
          <a:solidFill>
            <a:srgbClr val="ED85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Graphic 9" descr="Oil Barrel outline">
            <a:extLst>
              <a:ext uri="{FF2B5EF4-FFF2-40B4-BE49-F238E27FC236}">
                <a16:creationId xmlns:a16="http://schemas.microsoft.com/office/drawing/2014/main" id="{7698EFFB-7346-21C4-2149-020463496F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75834" y="1390449"/>
            <a:ext cx="3462528" cy="3456432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5ED0C2E2-579B-900C-50B0-9C265DFC1319}"/>
              </a:ext>
            </a:extLst>
          </p:cNvPr>
          <p:cNvSpPr/>
          <p:nvPr/>
        </p:nvSpPr>
        <p:spPr>
          <a:xfrm>
            <a:off x="1257290" y="2646225"/>
            <a:ext cx="1517904" cy="1450848"/>
          </a:xfrm>
          <a:prstGeom prst="rect">
            <a:avLst/>
          </a:prstGeom>
          <a:solidFill>
            <a:srgbClr val="ED85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6" name="Graphic 8" descr="DNA outline">
            <a:extLst>
              <a:ext uri="{FF2B5EF4-FFF2-40B4-BE49-F238E27FC236}">
                <a16:creationId xmlns:a16="http://schemas.microsoft.com/office/drawing/2014/main" id="{4DF22B03-0116-FAD0-815F-11E2821A125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89066" y="2140257"/>
            <a:ext cx="2072640" cy="2066544"/>
          </a:xfrm>
          <a:prstGeom prst="rect">
            <a:avLst/>
          </a:prstGeom>
        </p:spPr>
      </p:pic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B1B08119-0175-FF36-5667-4CE13CC60676}"/>
              </a:ext>
            </a:extLst>
          </p:cNvPr>
          <p:cNvCxnSpPr/>
          <p:nvPr/>
        </p:nvCxnSpPr>
        <p:spPr>
          <a:xfrm>
            <a:off x="1253861" y="2222171"/>
            <a:ext cx="1517904" cy="6096"/>
          </a:xfrm>
          <a:prstGeom prst="straightConnector1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6031C97C-43BE-C761-DC56-A47135874589}"/>
              </a:ext>
            </a:extLst>
          </p:cNvPr>
          <p:cNvCxnSpPr/>
          <p:nvPr/>
        </p:nvCxnSpPr>
        <p:spPr>
          <a:xfrm>
            <a:off x="1256528" y="4132887"/>
            <a:ext cx="1536192" cy="12192"/>
          </a:xfrm>
          <a:prstGeom prst="straightConnector1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5582731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Metal Spring Clipart - Free Metal Cliparts, Download Free Clip Art ...">
            <a:extLst>
              <a:ext uri="{FF2B5EF4-FFF2-40B4-BE49-F238E27FC236}">
                <a16:creationId xmlns:a16="http://schemas.microsoft.com/office/drawing/2014/main" id="{54D69998-C9D2-E3F0-2E33-904D9CB6D84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102" b="94898" l="54898" r="94898">
                        <a14:foregroundMark x1="64286" y1="38571" x2="75102" y2="40204"/>
                        <a14:foregroundMark x1="62245" y1="47143" x2="70408" y2="50204"/>
                        <a14:foregroundMark x1="61224" y1="57755" x2="67143" y2="59388"/>
                        <a14:foregroundMark x1="64898" y1="70816" x2="72449" y2="72449"/>
                        <a14:foregroundMark x1="60612" y1="77755" x2="66122" y2="80408"/>
                        <a14:foregroundMark x1="60204" y1="87755" x2="68163" y2="93061"/>
                        <a14:foregroundMark x1="62245" y1="93673" x2="60816" y2="95306"/>
                        <a14:foregroundMark x1="64286" y1="8367" x2="69592" y2="7959"/>
                        <a14:foregroundMark x1="59592" y1="26939" x2="66531" y2="28571"/>
                        <a14:foregroundMark x1="77551" y1="5102" x2="82449" y2="51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681"/>
          <a:stretch/>
        </p:blipFill>
        <p:spPr bwMode="auto">
          <a:xfrm>
            <a:off x="4992653" y="1310408"/>
            <a:ext cx="2089726" cy="4237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0943A6B-5C1D-C01F-C6CE-383102C01C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/>
                <a:cs typeface="Arial"/>
              </a:rPr>
              <a:t>Final Selection</a:t>
            </a:r>
            <a:endParaRPr lang="en-US"/>
          </a:p>
        </p:txBody>
      </p:sp>
      <p:pic>
        <p:nvPicPr>
          <p:cNvPr id="17" name="Picture 2" descr="Symbols of NASA | NASA">
            <a:extLst>
              <a:ext uri="{FF2B5EF4-FFF2-40B4-BE49-F238E27FC236}">
                <a16:creationId xmlns:a16="http://schemas.microsoft.com/office/drawing/2014/main" id="{FE0DC4DC-0404-75E0-22F1-2D50C36FB9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1120" y="38845"/>
            <a:ext cx="1747422" cy="873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15C61AA6-D9A5-459C-3028-04071767FA04}"/>
              </a:ext>
            </a:extLst>
          </p:cNvPr>
          <p:cNvSpPr txBox="1">
            <a:spLocks/>
          </p:cNvSpPr>
          <p:nvPr/>
        </p:nvSpPr>
        <p:spPr>
          <a:xfrm>
            <a:off x="5743956" y="6127750"/>
            <a:ext cx="704088" cy="365125"/>
          </a:xfrm>
          <a:prstGeom prst="rect">
            <a:avLst/>
          </a:prstGeom>
        </p:spPr>
        <p:txBody>
          <a:bodyPr lIns="91440" tIns="45720" rIns="91440" bIns="45720" anchor="t"/>
          <a:lstStyle>
            <a:defPPr>
              <a:defRPr lang="en-US"/>
            </a:defPPr>
            <a:lvl1pPr marL="0" algn="r" defTabSz="914400" rtl="0" eaLnBrk="1" latinLnBrk="0" hangingPunct="1"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6F1FABC0-072B-4F22-8F9B-95A9D10B0206}" type="slidenum">
              <a:rPr lang="en-US" smtClean="0"/>
              <a:pPr algn="ctr"/>
              <a:t>18</a:t>
            </a:fld>
            <a:endParaRPr lang="en-US"/>
          </a:p>
        </p:txBody>
      </p:sp>
      <p:sp>
        <p:nvSpPr>
          <p:cNvPr id="7" name="Diamond 6">
            <a:extLst>
              <a:ext uri="{FF2B5EF4-FFF2-40B4-BE49-F238E27FC236}">
                <a16:creationId xmlns:a16="http://schemas.microsoft.com/office/drawing/2014/main" id="{758790D6-87DC-7187-197D-EC5E5A34D938}"/>
              </a:ext>
            </a:extLst>
          </p:cNvPr>
          <p:cNvSpPr/>
          <p:nvPr/>
        </p:nvSpPr>
        <p:spPr>
          <a:xfrm>
            <a:off x="292608" y="1770888"/>
            <a:ext cx="1085088" cy="1097280"/>
          </a:xfrm>
          <a:prstGeom prst="diamond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Arrow: Chevron 7">
            <a:extLst>
              <a:ext uri="{FF2B5EF4-FFF2-40B4-BE49-F238E27FC236}">
                <a16:creationId xmlns:a16="http://schemas.microsoft.com/office/drawing/2014/main" id="{F52AFEC5-60CA-C804-2139-ED4A1944725E}"/>
              </a:ext>
            </a:extLst>
          </p:cNvPr>
          <p:cNvSpPr/>
          <p:nvPr/>
        </p:nvSpPr>
        <p:spPr>
          <a:xfrm>
            <a:off x="1016127" y="1896999"/>
            <a:ext cx="3779520" cy="853440"/>
          </a:xfrm>
          <a:prstGeom prst="chevron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000000"/>
                </a:solidFill>
                <a:latin typeface="Arial"/>
                <a:cs typeface="Arial"/>
              </a:rPr>
              <a:t>Nested helical sweeps of the cable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Diamond 8">
            <a:extLst>
              <a:ext uri="{FF2B5EF4-FFF2-40B4-BE49-F238E27FC236}">
                <a16:creationId xmlns:a16="http://schemas.microsoft.com/office/drawing/2014/main" id="{23945C3E-2080-8573-9BE2-80045D81AF79}"/>
              </a:ext>
            </a:extLst>
          </p:cNvPr>
          <p:cNvSpPr/>
          <p:nvPr/>
        </p:nvSpPr>
        <p:spPr>
          <a:xfrm>
            <a:off x="256032" y="3014472"/>
            <a:ext cx="1085088" cy="1097280"/>
          </a:xfrm>
          <a:prstGeom prst="diamond">
            <a:avLst/>
          </a:prstGeom>
          <a:solidFill>
            <a:srgbClr val="73D1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10" name="Arrow: Chevron 9">
            <a:extLst>
              <a:ext uri="{FF2B5EF4-FFF2-40B4-BE49-F238E27FC236}">
                <a16:creationId xmlns:a16="http://schemas.microsoft.com/office/drawing/2014/main" id="{537EEDAA-B889-19A5-DFF8-D187D5A85B5B}"/>
              </a:ext>
            </a:extLst>
          </p:cNvPr>
          <p:cNvSpPr/>
          <p:nvPr/>
        </p:nvSpPr>
        <p:spPr>
          <a:xfrm>
            <a:off x="1016126" y="3140582"/>
            <a:ext cx="3779520" cy="853440"/>
          </a:xfrm>
          <a:prstGeom prst="chevron">
            <a:avLst/>
          </a:prstGeom>
          <a:solidFill>
            <a:srgbClr val="73D1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b="1">
              <a:solidFill>
                <a:srgbClr val="000000"/>
              </a:solidFill>
              <a:latin typeface="Arial"/>
              <a:cs typeface="Arial"/>
            </a:endParaRPr>
          </a:p>
          <a:p>
            <a:pPr algn="ctr"/>
            <a:r>
              <a:rPr lang="en-US" b="1">
                <a:solidFill>
                  <a:srgbClr val="000000"/>
                </a:solidFill>
                <a:latin typeface="Arial"/>
                <a:cs typeface="Arial"/>
              </a:rPr>
              <a:t>Located in the center of the tank</a:t>
            </a:r>
            <a:endParaRPr lang="en-US">
              <a:solidFill>
                <a:srgbClr val="000000"/>
              </a:solidFill>
              <a:ea typeface="+mn-lt"/>
              <a:cs typeface="+mn-lt"/>
            </a:endParaRPr>
          </a:p>
          <a:p>
            <a:pPr algn="ctr"/>
            <a:endParaRPr lang="en-US">
              <a:solidFill>
                <a:srgbClr val="000000"/>
              </a:solidFill>
              <a:cs typeface="Calibri"/>
            </a:endParaRPr>
          </a:p>
        </p:txBody>
      </p:sp>
      <p:sp>
        <p:nvSpPr>
          <p:cNvPr id="13" name="Diamond 12">
            <a:extLst>
              <a:ext uri="{FF2B5EF4-FFF2-40B4-BE49-F238E27FC236}">
                <a16:creationId xmlns:a16="http://schemas.microsoft.com/office/drawing/2014/main" id="{2C924EC9-812D-DFDF-EFAD-F2BF5AB36060}"/>
              </a:ext>
            </a:extLst>
          </p:cNvPr>
          <p:cNvSpPr/>
          <p:nvPr/>
        </p:nvSpPr>
        <p:spPr>
          <a:xfrm>
            <a:off x="262128" y="4221480"/>
            <a:ext cx="1085088" cy="1097280"/>
          </a:xfrm>
          <a:prstGeom prst="diamond">
            <a:avLst/>
          </a:prstGeom>
          <a:solidFill>
            <a:srgbClr val="C49C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14" name="Arrow: Chevron 13">
            <a:extLst>
              <a:ext uri="{FF2B5EF4-FFF2-40B4-BE49-F238E27FC236}">
                <a16:creationId xmlns:a16="http://schemas.microsoft.com/office/drawing/2014/main" id="{DDAD8B48-31F7-3DDC-00CA-04F5953EA37A}"/>
              </a:ext>
            </a:extLst>
          </p:cNvPr>
          <p:cNvSpPr/>
          <p:nvPr/>
        </p:nvSpPr>
        <p:spPr>
          <a:xfrm>
            <a:off x="1016126" y="4347590"/>
            <a:ext cx="3779520" cy="853440"/>
          </a:xfrm>
          <a:prstGeom prst="chevron">
            <a:avLst/>
          </a:prstGeom>
          <a:solidFill>
            <a:srgbClr val="C49C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b="1">
                <a:solidFill>
                  <a:srgbClr val="000000"/>
                </a:solidFill>
                <a:latin typeface="Arial"/>
                <a:cs typeface="Arial"/>
              </a:rPr>
              <a:t>Increased structural stability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19" name="Diamond 18">
            <a:extLst>
              <a:ext uri="{FF2B5EF4-FFF2-40B4-BE49-F238E27FC236}">
                <a16:creationId xmlns:a16="http://schemas.microsoft.com/office/drawing/2014/main" id="{4FC5D7C8-E619-880C-C791-83E6BA4A1640}"/>
              </a:ext>
            </a:extLst>
          </p:cNvPr>
          <p:cNvSpPr/>
          <p:nvPr/>
        </p:nvSpPr>
        <p:spPr>
          <a:xfrm>
            <a:off x="10832592" y="1813560"/>
            <a:ext cx="1085088" cy="1097280"/>
          </a:xfrm>
          <a:prstGeom prst="diamond">
            <a:avLst/>
          </a:prstGeom>
          <a:solidFill>
            <a:srgbClr val="ED85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Arrow: Chevron 21">
            <a:extLst>
              <a:ext uri="{FF2B5EF4-FFF2-40B4-BE49-F238E27FC236}">
                <a16:creationId xmlns:a16="http://schemas.microsoft.com/office/drawing/2014/main" id="{E2CA8EBB-3DB8-0D05-BE68-1A2702DFAD31}"/>
              </a:ext>
            </a:extLst>
          </p:cNvPr>
          <p:cNvSpPr/>
          <p:nvPr/>
        </p:nvSpPr>
        <p:spPr>
          <a:xfrm flipH="1">
            <a:off x="7352538" y="1936242"/>
            <a:ext cx="3822192" cy="853440"/>
          </a:xfrm>
          <a:prstGeom prst="chevron">
            <a:avLst/>
          </a:prstGeom>
          <a:solidFill>
            <a:srgbClr val="ED85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b="1" dirty="0">
              <a:solidFill>
                <a:srgbClr val="000000"/>
              </a:solidFill>
              <a:latin typeface="Arial"/>
              <a:cs typeface="Arial"/>
            </a:endParaRPr>
          </a:p>
          <a:p>
            <a:pPr algn="ctr"/>
            <a:r>
              <a:rPr lang="en-US" b="1" dirty="0">
                <a:solidFill>
                  <a:srgbClr val="000000"/>
                </a:solidFill>
                <a:latin typeface="Arial"/>
                <a:cs typeface="Arial"/>
              </a:rPr>
              <a:t>Attaching the support system to the dewar</a:t>
            </a:r>
            <a:endParaRPr lang="en-US" dirty="0">
              <a:solidFill>
                <a:srgbClr val="000000"/>
              </a:solidFill>
              <a:ea typeface="+mn-lt"/>
              <a:cs typeface="+mn-lt"/>
            </a:endParaRPr>
          </a:p>
          <a:p>
            <a:pPr algn="ctr"/>
            <a:endParaRPr lang="en-US" dirty="0">
              <a:solidFill>
                <a:srgbClr val="000000"/>
              </a:solidFill>
              <a:cs typeface="Calibri"/>
            </a:endParaRPr>
          </a:p>
        </p:txBody>
      </p:sp>
      <p:sp>
        <p:nvSpPr>
          <p:cNvPr id="25" name="Diamond 24">
            <a:extLst>
              <a:ext uri="{FF2B5EF4-FFF2-40B4-BE49-F238E27FC236}">
                <a16:creationId xmlns:a16="http://schemas.microsoft.com/office/drawing/2014/main" id="{FFA115E9-08D4-99B9-3C1E-FB3324F62C59}"/>
              </a:ext>
            </a:extLst>
          </p:cNvPr>
          <p:cNvSpPr/>
          <p:nvPr/>
        </p:nvSpPr>
        <p:spPr>
          <a:xfrm>
            <a:off x="10826495" y="3014472"/>
            <a:ext cx="1085088" cy="1097280"/>
          </a:xfrm>
          <a:prstGeom prst="diamond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Diamond 27">
            <a:extLst>
              <a:ext uri="{FF2B5EF4-FFF2-40B4-BE49-F238E27FC236}">
                <a16:creationId xmlns:a16="http://schemas.microsoft.com/office/drawing/2014/main" id="{A7E70C57-B635-5282-A1EE-62728E23939E}"/>
              </a:ext>
            </a:extLst>
          </p:cNvPr>
          <p:cNvSpPr/>
          <p:nvPr/>
        </p:nvSpPr>
        <p:spPr>
          <a:xfrm>
            <a:off x="10814303" y="4233672"/>
            <a:ext cx="1085088" cy="1097280"/>
          </a:xfrm>
          <a:prstGeom prst="diamond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Arrow: Chevron 28">
            <a:extLst>
              <a:ext uri="{FF2B5EF4-FFF2-40B4-BE49-F238E27FC236}">
                <a16:creationId xmlns:a16="http://schemas.microsoft.com/office/drawing/2014/main" id="{0035B356-267B-E0D4-8081-B5E7D020645E}"/>
              </a:ext>
            </a:extLst>
          </p:cNvPr>
          <p:cNvSpPr/>
          <p:nvPr/>
        </p:nvSpPr>
        <p:spPr>
          <a:xfrm flipH="1">
            <a:off x="7315961" y="4350257"/>
            <a:ext cx="3822192" cy="853440"/>
          </a:xfrm>
          <a:prstGeom prst="chevron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b="1">
                <a:solidFill>
                  <a:srgbClr val="000000"/>
                </a:solidFill>
                <a:latin typeface="Arial"/>
                <a:cs typeface="Arial"/>
              </a:rPr>
              <a:t>Ensuring proper measurements are taken</a:t>
            </a:r>
          </a:p>
        </p:txBody>
      </p:sp>
      <p:sp>
        <p:nvSpPr>
          <p:cNvPr id="26" name="Arrow: Chevron 25">
            <a:extLst>
              <a:ext uri="{FF2B5EF4-FFF2-40B4-BE49-F238E27FC236}">
                <a16:creationId xmlns:a16="http://schemas.microsoft.com/office/drawing/2014/main" id="{492B695C-D769-FC07-DD98-A355E1362F1F}"/>
              </a:ext>
            </a:extLst>
          </p:cNvPr>
          <p:cNvSpPr/>
          <p:nvPr/>
        </p:nvSpPr>
        <p:spPr>
          <a:xfrm flipH="1">
            <a:off x="7315961" y="3143249"/>
            <a:ext cx="3822192" cy="853440"/>
          </a:xfrm>
          <a:prstGeom prst="chevron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b="1">
                <a:solidFill>
                  <a:srgbClr val="000000"/>
                </a:solidFill>
                <a:latin typeface="Arial"/>
                <a:cs typeface="Arial"/>
              </a:rPr>
              <a:t>Complications with open-dewar testing</a:t>
            </a:r>
            <a:endParaRPr lang="en-US">
              <a:solidFill>
                <a:srgbClr val="000000"/>
              </a:solidFill>
            </a:endParaRPr>
          </a:p>
        </p:txBody>
      </p:sp>
      <p:pic>
        <p:nvPicPr>
          <p:cNvPr id="31" name="Graphic 31" descr="Dumbbell outline">
            <a:extLst>
              <a:ext uri="{FF2B5EF4-FFF2-40B4-BE49-F238E27FC236}">
                <a16:creationId xmlns:a16="http://schemas.microsoft.com/office/drawing/2014/main" id="{E09E7EC2-442E-D65B-E03C-7089CF6F5E6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96240" y="4386072"/>
            <a:ext cx="816864" cy="798576"/>
          </a:xfrm>
          <a:prstGeom prst="rect">
            <a:avLst/>
          </a:prstGeom>
        </p:spPr>
      </p:pic>
      <p:pic>
        <p:nvPicPr>
          <p:cNvPr id="32" name="Graphic 32" descr="Target outline">
            <a:extLst>
              <a:ext uri="{FF2B5EF4-FFF2-40B4-BE49-F238E27FC236}">
                <a16:creationId xmlns:a16="http://schemas.microsoft.com/office/drawing/2014/main" id="{C34C11E2-8F49-70C1-7302-8A2979B33E3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47472" y="3105912"/>
            <a:ext cx="914400" cy="914400"/>
          </a:xfrm>
          <a:prstGeom prst="rect">
            <a:avLst/>
          </a:prstGeom>
        </p:spPr>
      </p:pic>
      <p:pic>
        <p:nvPicPr>
          <p:cNvPr id="33" name="Graphic 33" descr="Squiggle outline">
            <a:extLst>
              <a:ext uri="{FF2B5EF4-FFF2-40B4-BE49-F238E27FC236}">
                <a16:creationId xmlns:a16="http://schemas.microsoft.com/office/drawing/2014/main" id="{FD91E256-FDD5-C0BB-EC5C-A8B323C1E18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51104" y="1978152"/>
            <a:ext cx="768096" cy="768096"/>
          </a:xfrm>
          <a:prstGeom prst="rect">
            <a:avLst/>
          </a:prstGeom>
        </p:spPr>
      </p:pic>
      <p:pic>
        <p:nvPicPr>
          <p:cNvPr id="34" name="Graphic 34" descr="Glue outline">
            <a:extLst>
              <a:ext uri="{FF2B5EF4-FFF2-40B4-BE49-F238E27FC236}">
                <a16:creationId xmlns:a16="http://schemas.microsoft.com/office/drawing/2014/main" id="{492622DC-2E05-C5AC-0C20-423348BA1B1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0984992" y="1929384"/>
            <a:ext cx="780288" cy="774192"/>
          </a:xfrm>
          <a:prstGeom prst="rect">
            <a:avLst/>
          </a:prstGeom>
        </p:spPr>
      </p:pic>
      <p:pic>
        <p:nvPicPr>
          <p:cNvPr id="35" name="Graphic 35" descr="Packing Box Open outline">
            <a:extLst>
              <a:ext uri="{FF2B5EF4-FFF2-40B4-BE49-F238E27FC236}">
                <a16:creationId xmlns:a16="http://schemas.microsoft.com/office/drawing/2014/main" id="{1F6BB68A-8387-089E-CB25-28C28080216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0984992" y="3191256"/>
            <a:ext cx="768096" cy="768096"/>
          </a:xfrm>
          <a:prstGeom prst="rect">
            <a:avLst/>
          </a:prstGeom>
        </p:spPr>
      </p:pic>
      <p:pic>
        <p:nvPicPr>
          <p:cNvPr id="36" name="Graphic 36" descr="Thermometer outline">
            <a:extLst>
              <a:ext uri="{FF2B5EF4-FFF2-40B4-BE49-F238E27FC236}">
                <a16:creationId xmlns:a16="http://schemas.microsoft.com/office/drawing/2014/main" id="{470BD404-63A8-799F-F550-8960CBA2A3D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10966704" y="4392168"/>
            <a:ext cx="774192" cy="762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6026A3D-E4D6-712B-108B-67B90583535A}"/>
              </a:ext>
            </a:extLst>
          </p:cNvPr>
          <p:cNvSpPr txBox="1"/>
          <p:nvPr/>
        </p:nvSpPr>
        <p:spPr>
          <a:xfrm>
            <a:off x="10710050" y="5567122"/>
            <a:ext cx="1747422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>
                <a:ea typeface="+mn-lt"/>
                <a:cs typeface="+mn-lt"/>
              </a:rPr>
              <a:t>Bryson Peters</a:t>
            </a:r>
          </a:p>
        </p:txBody>
      </p:sp>
    </p:spTree>
    <p:extLst>
      <p:ext uri="{BB962C8B-B14F-4D97-AF65-F5344CB8AC3E}">
        <p14:creationId xmlns:p14="http://schemas.microsoft.com/office/powerpoint/2010/main" val="38464083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A picture containing pipe&#10;&#10;Description automatically generated">
            <a:extLst>
              <a:ext uri="{FF2B5EF4-FFF2-40B4-BE49-F238E27FC236}">
                <a16:creationId xmlns:a16="http://schemas.microsoft.com/office/drawing/2014/main" id="{6ED124C3-A3FF-7980-ED1B-0A6C88E0D5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7263" y="831253"/>
            <a:ext cx="5203648" cy="5192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49C1E01-4F7B-9700-CFE6-519BC76DBE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CAD Prototype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40A7CC5-E52C-E886-70BF-1D732C096724}"/>
              </a:ext>
            </a:extLst>
          </p:cNvPr>
          <p:cNvSpPr txBox="1"/>
          <p:nvPr/>
        </p:nvSpPr>
        <p:spPr>
          <a:xfrm>
            <a:off x="7894966" y="3245689"/>
            <a:ext cx="2192547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 b="1" u="sng">
                <a:latin typeface="Arial"/>
                <a:cs typeface="Calibri"/>
              </a:rPr>
              <a:t>FOSS Hooks</a:t>
            </a:r>
            <a:endParaRPr lang="en-US" sz="1600" b="1" u="sng">
              <a:latin typeface="Arial"/>
              <a:cs typeface="Arial"/>
            </a:endParaRP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53DC1499-5E47-9145-4D2F-CD3CB23121F1}"/>
              </a:ext>
            </a:extLst>
          </p:cNvPr>
          <p:cNvCxnSpPr/>
          <p:nvPr/>
        </p:nvCxnSpPr>
        <p:spPr>
          <a:xfrm flipH="1">
            <a:off x="6715844" y="3544198"/>
            <a:ext cx="1256581" cy="799382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013FE32C-513D-4386-22A4-C731AC13E6E4}"/>
              </a:ext>
            </a:extLst>
          </p:cNvPr>
          <p:cNvCxnSpPr/>
          <p:nvPr/>
        </p:nvCxnSpPr>
        <p:spPr>
          <a:xfrm>
            <a:off x="4118394" y="3198243"/>
            <a:ext cx="1079741" cy="547778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DA7F6EBF-74BF-279D-B340-CFFB4C4853CD}"/>
              </a:ext>
            </a:extLst>
          </p:cNvPr>
          <p:cNvSpPr txBox="1"/>
          <p:nvPr/>
        </p:nvSpPr>
        <p:spPr>
          <a:xfrm>
            <a:off x="2382365" y="2935893"/>
            <a:ext cx="1984074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 b="1" u="sng">
                <a:latin typeface="Arial"/>
                <a:cs typeface="Calibri"/>
              </a:rPr>
              <a:t>Connector Rods</a:t>
            </a:r>
            <a:endParaRPr lang="en-US" sz="1600" b="1" u="sng">
              <a:latin typeface="Arial"/>
              <a:cs typeface="Arial"/>
            </a:endParaRP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1248AFA5-1AB5-32E5-92E2-2F3DF5A4E122}"/>
              </a:ext>
            </a:extLst>
          </p:cNvPr>
          <p:cNvCxnSpPr/>
          <p:nvPr/>
        </p:nvCxnSpPr>
        <p:spPr>
          <a:xfrm flipH="1" flipV="1">
            <a:off x="7410450" y="2191469"/>
            <a:ext cx="1184693" cy="242978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57AA1734-F062-A2DD-6557-4EAC1CCD7347}"/>
              </a:ext>
            </a:extLst>
          </p:cNvPr>
          <p:cNvSpPr txBox="1"/>
          <p:nvPr/>
        </p:nvSpPr>
        <p:spPr>
          <a:xfrm>
            <a:off x="8553102" y="2157160"/>
            <a:ext cx="2320827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 b="1" u="sng">
                <a:latin typeface="Arial"/>
                <a:cs typeface="Calibri"/>
              </a:rPr>
              <a:t>Outer Support Rings</a:t>
            </a:r>
            <a:endParaRPr lang="en-US" sz="1600" b="1" u="sng">
              <a:latin typeface="Arial"/>
              <a:cs typeface="Arial"/>
            </a:endParaRP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B2AF9E10-174F-A9D1-28C8-A9C7862EC5A7}"/>
              </a:ext>
            </a:extLst>
          </p:cNvPr>
          <p:cNvCxnSpPr/>
          <p:nvPr/>
        </p:nvCxnSpPr>
        <p:spPr>
          <a:xfrm flipV="1">
            <a:off x="3733800" y="4970079"/>
            <a:ext cx="1341382" cy="57807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1C18338D-F697-93B7-7CB6-F8CCF978D35F}"/>
              </a:ext>
            </a:extLst>
          </p:cNvPr>
          <p:cNvSpPr txBox="1"/>
          <p:nvPr/>
        </p:nvSpPr>
        <p:spPr>
          <a:xfrm>
            <a:off x="1990396" y="4790418"/>
            <a:ext cx="2036379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 b="1" u="sng">
                <a:latin typeface="Arial"/>
                <a:cs typeface="Calibri"/>
              </a:rPr>
              <a:t>Stabilizing Rods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B4CC0EA8-5602-FA77-2DC8-3B4DD5891B80}"/>
              </a:ext>
            </a:extLst>
          </p:cNvPr>
          <p:cNvCxnSpPr/>
          <p:nvPr/>
        </p:nvCxnSpPr>
        <p:spPr>
          <a:xfrm flipH="1">
            <a:off x="6536777" y="1477360"/>
            <a:ext cx="1220514" cy="52683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AF4EDE07-2EE0-681A-1B34-5181C734E1AE}"/>
              </a:ext>
            </a:extLst>
          </p:cNvPr>
          <p:cNvSpPr txBox="1"/>
          <p:nvPr/>
        </p:nvSpPr>
        <p:spPr>
          <a:xfrm>
            <a:off x="7744810" y="1243176"/>
            <a:ext cx="2405883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 b="1" u="sng">
                <a:latin typeface="Arial"/>
                <a:cs typeface="Calibri"/>
              </a:rPr>
              <a:t>Inner Support Rings</a:t>
            </a:r>
          </a:p>
        </p:txBody>
      </p:sp>
      <p:pic>
        <p:nvPicPr>
          <p:cNvPr id="5" name="Picture 2" descr="Symbols of NASA | NASA">
            <a:extLst>
              <a:ext uri="{FF2B5EF4-FFF2-40B4-BE49-F238E27FC236}">
                <a16:creationId xmlns:a16="http://schemas.microsoft.com/office/drawing/2014/main" id="{B3A4365E-D0FB-09E1-0FE6-4A307F61B9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1120" y="38845"/>
            <a:ext cx="1747422" cy="873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lide Number Placeholder 2">
            <a:extLst>
              <a:ext uri="{FF2B5EF4-FFF2-40B4-BE49-F238E27FC236}">
                <a16:creationId xmlns:a16="http://schemas.microsoft.com/office/drawing/2014/main" id="{FCFCD470-D663-E0BA-9D49-56A628DF8B30}"/>
              </a:ext>
            </a:extLst>
          </p:cNvPr>
          <p:cNvSpPr txBox="1">
            <a:spLocks/>
          </p:cNvSpPr>
          <p:nvPr/>
        </p:nvSpPr>
        <p:spPr>
          <a:xfrm>
            <a:off x="5746630" y="6133161"/>
            <a:ext cx="704088" cy="365125"/>
          </a:xfrm>
          <a:prstGeom prst="rect">
            <a:avLst/>
          </a:prstGeom>
        </p:spPr>
        <p:txBody>
          <a:bodyPr lIns="91440" tIns="45720" rIns="91440" bIns="45720" anchor="t"/>
          <a:lstStyle>
            <a:defPPr>
              <a:defRPr lang="en-US"/>
            </a:defPPr>
            <a:lvl1pPr marL="0" algn="r" defTabSz="914400" rtl="0" eaLnBrk="1" latinLnBrk="0" hangingPunct="1"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6F1FABC0-072B-4F22-8F9B-95A9D10B0206}" type="slidenum">
              <a:rPr lang="en-US" smtClean="0"/>
              <a:pPr algn="ctr"/>
              <a:t>19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ED7FEAB-CCDB-9CCB-13ED-73F0D77BC199}"/>
              </a:ext>
            </a:extLst>
          </p:cNvPr>
          <p:cNvSpPr txBox="1"/>
          <p:nvPr/>
        </p:nvSpPr>
        <p:spPr>
          <a:xfrm>
            <a:off x="11044347" y="5532438"/>
            <a:ext cx="1747422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>
                <a:ea typeface="+mn-lt"/>
                <a:cs typeface="+mn-lt"/>
              </a:rPr>
              <a:t>Trevor Lay</a:t>
            </a:r>
          </a:p>
        </p:txBody>
      </p:sp>
    </p:spTree>
    <p:extLst>
      <p:ext uri="{BB962C8B-B14F-4D97-AF65-F5344CB8AC3E}">
        <p14:creationId xmlns:p14="http://schemas.microsoft.com/office/powerpoint/2010/main" val="20819326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E50AF06-A8FC-4B2F-AABF-051BAE858B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Team Introductions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7A1825-83A1-406C-85B7-E22C8CC865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732253" y="6133160"/>
            <a:ext cx="704088" cy="365125"/>
          </a:xfrm>
        </p:spPr>
        <p:txBody>
          <a:bodyPr lIns="91440" tIns="45720" rIns="91440" bIns="45720" anchor="t"/>
          <a:lstStyle/>
          <a:p>
            <a:pPr algn="ctr"/>
            <a:fld id="{6F1FABC0-072B-4F22-8F9B-95A9D10B0206}" type="slidenum">
              <a:rPr lang="en-US" smtClean="0"/>
              <a:pPr algn="ctr"/>
              <a:t>2</a:t>
            </a:fld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7B427DE-CE19-4AB0-8BB1-C4BDCD0C545A}"/>
              </a:ext>
            </a:extLst>
          </p:cNvPr>
          <p:cNvSpPr txBox="1"/>
          <p:nvPr/>
        </p:nvSpPr>
        <p:spPr>
          <a:xfrm>
            <a:off x="10002920" y="4787264"/>
            <a:ext cx="1890262" cy="646331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algn="ctr"/>
            <a:r>
              <a:rPr lang="en-US">
                <a:latin typeface="Arial"/>
                <a:cs typeface="Arial"/>
              </a:rPr>
              <a:t>Dane Seal</a:t>
            </a:r>
          </a:p>
          <a:p>
            <a:pPr algn="ctr"/>
            <a:r>
              <a:rPr lang="en-US" i="1">
                <a:latin typeface="Arial"/>
                <a:cs typeface="Arial"/>
              </a:rPr>
              <a:t>Design Engineer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076B719-6DCC-434E-B4D6-19008C46845D}"/>
              </a:ext>
            </a:extLst>
          </p:cNvPr>
          <p:cNvGrpSpPr/>
          <p:nvPr/>
        </p:nvGrpSpPr>
        <p:grpSpPr>
          <a:xfrm>
            <a:off x="7090645" y="2317854"/>
            <a:ext cx="2634054" cy="3115741"/>
            <a:chOff x="5472669" y="2102697"/>
            <a:chExt cx="2634054" cy="3115741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FD4A022-20F2-4C96-A44D-478FEF0F82F8}"/>
                </a:ext>
              </a:extLst>
            </p:cNvPr>
            <p:cNvSpPr txBox="1"/>
            <p:nvPr/>
          </p:nvSpPr>
          <p:spPr>
            <a:xfrm>
              <a:off x="5472669" y="4572107"/>
              <a:ext cx="2634054" cy="646331"/>
            </a:xfrm>
            <a:prstGeom prst="rect">
              <a:avLst/>
            </a:prstGeom>
            <a:noFill/>
          </p:spPr>
          <p:txBody>
            <a:bodyPr wrap="none" lIns="91440" tIns="45720" rIns="91440" bIns="45720" rtlCol="0" anchor="t">
              <a:spAutoFit/>
            </a:bodyPr>
            <a:lstStyle/>
            <a:p>
              <a:pPr algn="ctr"/>
              <a:r>
                <a:rPr lang="en-US">
                  <a:latin typeface="Arial"/>
                  <a:cs typeface="Arial"/>
                </a:rPr>
                <a:t>Catherine Potts</a:t>
              </a:r>
            </a:p>
            <a:p>
              <a:pPr algn="ctr"/>
              <a:r>
                <a:rPr lang="en-US" i="1">
                  <a:latin typeface="Arial"/>
                  <a:cs typeface="Arial"/>
                </a:rPr>
                <a:t>Manufacturing Engineer</a:t>
              </a:r>
            </a:p>
          </p:txBody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21144A0B-D25B-432C-BCDC-84D1827DBFA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tretch>
              <a:fillRect/>
            </a:stretch>
          </p:blipFill>
          <p:spPr>
            <a:xfrm>
              <a:off x="6154985" y="2102697"/>
              <a:ext cx="1371471" cy="2057400"/>
            </a:xfrm>
            <a:prstGeom prst="rect">
              <a:avLst/>
            </a:prstGeom>
          </p:spPr>
        </p:pic>
      </p:grpSp>
      <p:sp>
        <p:nvSpPr>
          <p:cNvPr id="32" name="Title 4">
            <a:extLst>
              <a:ext uri="{FF2B5EF4-FFF2-40B4-BE49-F238E27FC236}">
                <a16:creationId xmlns:a16="http://schemas.microsoft.com/office/drawing/2014/main" id="{E6327034-B91A-1C79-F1B7-FB7494D0906C}"/>
              </a:ext>
            </a:extLst>
          </p:cNvPr>
          <p:cNvSpPr txBox="1">
            <a:spLocks/>
          </p:cNvSpPr>
          <p:nvPr/>
        </p:nvSpPr>
        <p:spPr>
          <a:xfrm>
            <a:off x="828343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B7B09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/>
              <a:t>Team Introductions</a:t>
            </a:r>
          </a:p>
        </p:txBody>
      </p:sp>
      <p:pic>
        <p:nvPicPr>
          <p:cNvPr id="8" name="Picture 2" descr="Symbols of NASA | NASA">
            <a:extLst>
              <a:ext uri="{FF2B5EF4-FFF2-40B4-BE49-F238E27FC236}">
                <a16:creationId xmlns:a16="http://schemas.microsoft.com/office/drawing/2014/main" id="{14219039-F6A1-2F05-56C1-AD362647AA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1120" y="38845"/>
            <a:ext cx="1747422" cy="873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F394596-A13B-B73F-58A6-96BFC30EF5CE}"/>
              </a:ext>
            </a:extLst>
          </p:cNvPr>
          <p:cNvSpPr txBox="1"/>
          <p:nvPr/>
        </p:nvSpPr>
        <p:spPr>
          <a:xfrm>
            <a:off x="5194849" y="4787263"/>
            <a:ext cx="1821206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>
                <a:latin typeface="Arial"/>
                <a:cs typeface="Arial"/>
              </a:rPr>
              <a:t>Bryson Peters</a:t>
            </a:r>
          </a:p>
          <a:p>
            <a:pPr algn="ctr"/>
            <a:r>
              <a:rPr lang="en-US" i="1">
                <a:latin typeface="Arial"/>
                <a:cs typeface="Arial"/>
              </a:rPr>
              <a:t>Fluids Engineer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E76050C-F48C-6810-DCC2-12B2AF4B3EC4}"/>
              </a:ext>
            </a:extLst>
          </p:cNvPr>
          <p:cNvSpPr txBox="1"/>
          <p:nvPr/>
        </p:nvSpPr>
        <p:spPr>
          <a:xfrm>
            <a:off x="301099" y="4787263"/>
            <a:ext cx="2056974" cy="646331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algn="ctr"/>
            <a:r>
              <a:rPr lang="en-US">
                <a:latin typeface="Arial"/>
                <a:cs typeface="Arial"/>
              </a:rPr>
              <a:t>Zafer Jesri</a:t>
            </a:r>
          </a:p>
          <a:p>
            <a:pPr algn="ctr"/>
            <a:r>
              <a:rPr lang="en-US" i="1">
                <a:latin typeface="Arial"/>
                <a:cs typeface="Arial"/>
              </a:rPr>
              <a:t>Systems Engineer</a:t>
            </a:r>
          </a:p>
        </p:txBody>
      </p:sp>
      <p:pic>
        <p:nvPicPr>
          <p:cNvPr id="4098" name="Picture 2" descr="Profile photo of Zafer Jesri">
            <a:extLst>
              <a:ext uri="{FF2B5EF4-FFF2-40B4-BE49-F238E27FC236}">
                <a16:creationId xmlns:a16="http://schemas.microsoft.com/office/drawing/2014/main" id="{F9A596EC-189E-CE0B-52CB-B293C60F73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19" r="14950"/>
          <a:stretch/>
        </p:blipFill>
        <p:spPr bwMode="auto">
          <a:xfrm>
            <a:off x="393025" y="1866675"/>
            <a:ext cx="1885417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4055389-D455-CE29-05CB-FF0A5BC4C4F8}"/>
              </a:ext>
            </a:extLst>
          </p:cNvPr>
          <p:cNvSpPr txBox="1"/>
          <p:nvPr/>
        </p:nvSpPr>
        <p:spPr>
          <a:xfrm>
            <a:off x="2646294" y="4787263"/>
            <a:ext cx="2018502" cy="646331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algn="ctr"/>
            <a:r>
              <a:rPr lang="en-US">
                <a:latin typeface="Arial"/>
                <a:cs typeface="Calibri"/>
              </a:rPr>
              <a:t>Trevor Lay</a:t>
            </a:r>
          </a:p>
          <a:p>
            <a:pPr algn="ctr"/>
            <a:r>
              <a:rPr lang="en-US" i="1">
                <a:latin typeface="Arial"/>
                <a:cs typeface="Arial"/>
              </a:rPr>
              <a:t>Thermal Engineer</a:t>
            </a:r>
          </a:p>
        </p:txBody>
      </p:sp>
      <p:pic>
        <p:nvPicPr>
          <p:cNvPr id="7" name="Picture 8">
            <a:extLst>
              <a:ext uri="{FF2B5EF4-FFF2-40B4-BE49-F238E27FC236}">
                <a16:creationId xmlns:a16="http://schemas.microsoft.com/office/drawing/2014/main" id="{55968FB0-EDD5-13F0-C549-41B24C86667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94849" y="1863973"/>
            <a:ext cx="1828800" cy="2743200"/>
          </a:xfrm>
          <a:prstGeom prst="rect">
            <a:avLst/>
          </a:prstGeom>
        </p:spPr>
      </p:pic>
      <p:pic>
        <p:nvPicPr>
          <p:cNvPr id="6" name="Picture 8">
            <a:extLst>
              <a:ext uri="{FF2B5EF4-FFF2-40B4-BE49-F238E27FC236}">
                <a16:creationId xmlns:a16="http://schemas.microsoft.com/office/drawing/2014/main" id="{AB2A868E-0940-C5B8-CDD9-EFAD381F611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2809" r="457" b="-48"/>
          <a:stretch/>
        </p:blipFill>
        <p:spPr>
          <a:xfrm>
            <a:off x="10051182" y="1866529"/>
            <a:ext cx="1883091" cy="2746620"/>
          </a:xfrm>
          <a:prstGeom prst="rect">
            <a:avLst/>
          </a:prstGeom>
        </p:spPr>
      </p:pic>
      <p:pic>
        <p:nvPicPr>
          <p:cNvPr id="9" name="Picture 9">
            <a:extLst>
              <a:ext uri="{FF2B5EF4-FFF2-40B4-BE49-F238E27FC236}">
                <a16:creationId xmlns:a16="http://schemas.microsoft.com/office/drawing/2014/main" id="{841CAD87-7F51-E824-7D5B-50B21B1B999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31306" y="1859756"/>
            <a:ext cx="1838326" cy="273367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0353E52-6687-6450-3B87-A1B8ACE2BD6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0331" y="1866529"/>
            <a:ext cx="1828800" cy="27432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1FB77BB-C0DE-C085-4C46-E635B1EC1065}"/>
              </a:ext>
            </a:extLst>
          </p:cNvPr>
          <p:cNvSpPr txBox="1"/>
          <p:nvPr/>
        </p:nvSpPr>
        <p:spPr>
          <a:xfrm>
            <a:off x="10710050" y="5567122"/>
            <a:ext cx="1747422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>
                <a:ea typeface="+mn-lt"/>
                <a:cs typeface="+mn-lt"/>
              </a:rPr>
              <a:t>Bryson Peters</a:t>
            </a:r>
          </a:p>
        </p:txBody>
      </p:sp>
    </p:spTree>
    <p:extLst>
      <p:ext uri="{BB962C8B-B14F-4D97-AF65-F5344CB8AC3E}">
        <p14:creationId xmlns:p14="http://schemas.microsoft.com/office/powerpoint/2010/main" val="7173645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913453-92D3-8DEB-799C-0D578E93B9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4567" y="348600"/>
            <a:ext cx="10515600" cy="1325563"/>
          </a:xfrm>
        </p:spPr>
        <p:txBody>
          <a:bodyPr/>
          <a:lstStyle/>
          <a:p>
            <a:r>
              <a:rPr lang="en-US"/>
              <a:t>CAD Parts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2215F6B7-1F4E-0255-FB74-DF9AD98E5C1A}"/>
              </a:ext>
            </a:extLst>
          </p:cNvPr>
          <p:cNvCxnSpPr/>
          <p:nvPr/>
        </p:nvCxnSpPr>
        <p:spPr>
          <a:xfrm>
            <a:off x="2418735" y="1592826"/>
            <a:ext cx="0" cy="3775587"/>
          </a:xfrm>
          <a:prstGeom prst="straightConnector1">
            <a:avLst/>
          </a:prstGeom>
          <a:ln w="127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DD8CE1B6-DC7A-63DC-3D32-4EBF8FB6BDA2}"/>
              </a:ext>
            </a:extLst>
          </p:cNvPr>
          <p:cNvSpPr txBox="1"/>
          <p:nvPr/>
        </p:nvSpPr>
        <p:spPr>
          <a:xfrm rot="16200000">
            <a:off x="1861069" y="3244333"/>
            <a:ext cx="8160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/>
              <a:t>12 in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5A3220A2-A282-1BD8-216D-0F3CFDA3FB4F}"/>
              </a:ext>
            </a:extLst>
          </p:cNvPr>
          <p:cNvCxnSpPr>
            <a:cxnSpLocks/>
          </p:cNvCxnSpPr>
          <p:nvPr/>
        </p:nvCxnSpPr>
        <p:spPr>
          <a:xfrm>
            <a:off x="3918154" y="4739148"/>
            <a:ext cx="0" cy="629264"/>
          </a:xfrm>
          <a:prstGeom prst="straightConnector1">
            <a:avLst/>
          </a:prstGeom>
          <a:ln w="127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436AFDC7-FD56-2C1D-E922-BF94C635E3E8}"/>
              </a:ext>
            </a:extLst>
          </p:cNvPr>
          <p:cNvSpPr txBox="1"/>
          <p:nvPr/>
        </p:nvSpPr>
        <p:spPr>
          <a:xfrm rot="16200000">
            <a:off x="3256938" y="4775709"/>
            <a:ext cx="8160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/>
              <a:t>2 in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F313DA84-FD39-A53E-1FBC-42075422EDCF}"/>
              </a:ext>
            </a:extLst>
          </p:cNvPr>
          <p:cNvCxnSpPr>
            <a:cxnSpLocks/>
          </p:cNvCxnSpPr>
          <p:nvPr/>
        </p:nvCxnSpPr>
        <p:spPr>
          <a:xfrm>
            <a:off x="3868992" y="2920181"/>
            <a:ext cx="0" cy="816077"/>
          </a:xfrm>
          <a:prstGeom prst="straightConnector1">
            <a:avLst/>
          </a:prstGeom>
          <a:ln w="127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1BE5A99F-38C4-A7BD-E52A-5FD30D69BF2A}"/>
              </a:ext>
            </a:extLst>
          </p:cNvPr>
          <p:cNvSpPr txBox="1"/>
          <p:nvPr/>
        </p:nvSpPr>
        <p:spPr>
          <a:xfrm rot="16200000">
            <a:off x="3256938" y="3030251"/>
            <a:ext cx="8160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/>
              <a:t>3 in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F0A0493B-B658-ADB7-8915-D3300465BB9A}"/>
              </a:ext>
            </a:extLst>
          </p:cNvPr>
          <p:cNvCxnSpPr>
            <a:cxnSpLocks/>
          </p:cNvCxnSpPr>
          <p:nvPr/>
        </p:nvCxnSpPr>
        <p:spPr>
          <a:xfrm flipH="1">
            <a:off x="2526888" y="5501146"/>
            <a:ext cx="383460" cy="0"/>
          </a:xfrm>
          <a:prstGeom prst="straightConnector1">
            <a:avLst/>
          </a:prstGeom>
          <a:ln w="127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E8910464-4E4B-464A-5E9A-0FCAFA1EF7F9}"/>
              </a:ext>
            </a:extLst>
          </p:cNvPr>
          <p:cNvCxnSpPr>
            <a:cxnSpLocks/>
          </p:cNvCxnSpPr>
          <p:nvPr/>
        </p:nvCxnSpPr>
        <p:spPr>
          <a:xfrm flipH="1">
            <a:off x="3996810" y="5501144"/>
            <a:ext cx="383460" cy="0"/>
          </a:xfrm>
          <a:prstGeom prst="straightConnector1">
            <a:avLst/>
          </a:prstGeom>
          <a:ln w="127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F014D5F4-92F6-8A1A-78C9-95683DDE4395}"/>
              </a:ext>
            </a:extLst>
          </p:cNvPr>
          <p:cNvCxnSpPr>
            <a:cxnSpLocks/>
          </p:cNvCxnSpPr>
          <p:nvPr/>
        </p:nvCxnSpPr>
        <p:spPr>
          <a:xfrm flipH="1">
            <a:off x="3996810" y="3913234"/>
            <a:ext cx="383460" cy="0"/>
          </a:xfrm>
          <a:prstGeom prst="straightConnector1">
            <a:avLst/>
          </a:prstGeom>
          <a:ln w="127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E1E66124-2E1D-592C-CA0A-84D7BEFD9D02}"/>
              </a:ext>
            </a:extLst>
          </p:cNvPr>
          <p:cNvSpPr txBox="1"/>
          <p:nvPr/>
        </p:nvSpPr>
        <p:spPr>
          <a:xfrm>
            <a:off x="3849642" y="3922553"/>
            <a:ext cx="8160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/>
              <a:t>1.5 in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1A14323-147B-5347-B349-760AAABF3187}"/>
              </a:ext>
            </a:extLst>
          </p:cNvPr>
          <p:cNvSpPr txBox="1"/>
          <p:nvPr/>
        </p:nvSpPr>
        <p:spPr>
          <a:xfrm>
            <a:off x="3918154" y="5459353"/>
            <a:ext cx="8160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/>
              <a:t>1 in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BFC0D2B-1550-92B6-4DB8-5102430E1C51}"/>
              </a:ext>
            </a:extLst>
          </p:cNvPr>
          <p:cNvSpPr txBox="1"/>
          <p:nvPr/>
        </p:nvSpPr>
        <p:spPr>
          <a:xfrm>
            <a:off x="2458686" y="5459353"/>
            <a:ext cx="8160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/>
              <a:t>1 in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9E6C7B8-CD40-19D4-FC4B-8D4159021457}"/>
              </a:ext>
            </a:extLst>
          </p:cNvPr>
          <p:cNvSpPr txBox="1"/>
          <p:nvPr/>
        </p:nvSpPr>
        <p:spPr>
          <a:xfrm>
            <a:off x="5377448" y="706073"/>
            <a:ext cx="1347015" cy="377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/>
              <a:t> </a:t>
            </a:r>
            <a:r>
              <a:rPr lang="el-GR" b="1"/>
              <a:t>ϴ</a:t>
            </a:r>
            <a:r>
              <a:rPr lang="en-US" b="1"/>
              <a:t> = 12 in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92187ED-DAC9-CE13-D93A-F0D3007A6665}"/>
              </a:ext>
            </a:extLst>
          </p:cNvPr>
          <p:cNvSpPr txBox="1"/>
          <p:nvPr/>
        </p:nvSpPr>
        <p:spPr>
          <a:xfrm>
            <a:off x="4961877" y="1481966"/>
            <a:ext cx="1347015" cy="377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/>
              <a:t> </a:t>
            </a:r>
            <a:r>
              <a:rPr lang="el-GR" b="1"/>
              <a:t>ϴ</a:t>
            </a:r>
            <a:r>
              <a:rPr lang="en-US" b="1"/>
              <a:t> = 10 in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64B74AF-633F-79A5-D8A5-3201319DBE6F}"/>
              </a:ext>
            </a:extLst>
          </p:cNvPr>
          <p:cNvSpPr txBox="1"/>
          <p:nvPr/>
        </p:nvSpPr>
        <p:spPr>
          <a:xfrm>
            <a:off x="5780919" y="5346587"/>
            <a:ext cx="1347015" cy="377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/>
              <a:t> </a:t>
            </a:r>
            <a:r>
              <a:rPr lang="el-GR" b="1"/>
              <a:t>ϴ</a:t>
            </a:r>
            <a:r>
              <a:rPr lang="en-US" b="1"/>
              <a:t> = 6 in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C41B1AB-7563-5779-CC23-8FE2F8CA0F44}"/>
              </a:ext>
            </a:extLst>
          </p:cNvPr>
          <p:cNvSpPr txBox="1"/>
          <p:nvPr/>
        </p:nvSpPr>
        <p:spPr>
          <a:xfrm>
            <a:off x="4744373" y="5217919"/>
            <a:ext cx="1347015" cy="377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/>
              <a:t> </a:t>
            </a:r>
            <a:r>
              <a:rPr lang="el-GR" b="1"/>
              <a:t>ϴ</a:t>
            </a:r>
            <a:r>
              <a:rPr lang="en-US" b="1"/>
              <a:t> = 8 in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0D54ABC-57B5-0713-DB04-74C9023C7139}"/>
              </a:ext>
            </a:extLst>
          </p:cNvPr>
          <p:cNvSpPr txBox="1"/>
          <p:nvPr/>
        </p:nvSpPr>
        <p:spPr>
          <a:xfrm>
            <a:off x="8882737" y="2046385"/>
            <a:ext cx="17120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/>
              <a:t>Thickness = 1 in</a:t>
            </a:r>
          </a:p>
        </p:txBody>
      </p:sp>
      <p:sp>
        <p:nvSpPr>
          <p:cNvPr id="40" name="Slide Number Placeholder 2">
            <a:extLst>
              <a:ext uri="{FF2B5EF4-FFF2-40B4-BE49-F238E27FC236}">
                <a16:creationId xmlns:a16="http://schemas.microsoft.com/office/drawing/2014/main" id="{EECC681B-BA63-ACFA-EC85-D19F87142A17}"/>
              </a:ext>
            </a:extLst>
          </p:cNvPr>
          <p:cNvSpPr txBox="1">
            <a:spLocks/>
          </p:cNvSpPr>
          <p:nvPr/>
        </p:nvSpPr>
        <p:spPr>
          <a:xfrm>
            <a:off x="5746630" y="6133161"/>
            <a:ext cx="704088" cy="365125"/>
          </a:xfrm>
          <a:prstGeom prst="rect">
            <a:avLst/>
          </a:prstGeom>
        </p:spPr>
        <p:txBody>
          <a:bodyPr lIns="91440" tIns="45720" rIns="91440" bIns="45720" anchor="t"/>
          <a:lstStyle>
            <a:defPPr>
              <a:defRPr lang="en-US"/>
            </a:defPPr>
            <a:lvl1pPr marL="0" algn="r" defTabSz="914400" rtl="0" eaLnBrk="1" latinLnBrk="0" hangingPunct="1"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6F1FABC0-072B-4F22-8F9B-95A9D10B0206}" type="slidenum">
              <a:rPr lang="en-US" smtClean="0"/>
              <a:pPr algn="ctr"/>
              <a:t>20</a:t>
            </a:fld>
            <a:endParaRPr lang="en-US"/>
          </a:p>
        </p:txBody>
      </p:sp>
      <p:pic>
        <p:nvPicPr>
          <p:cNvPr id="9" name="Content Placeholder 8" descr="Text&#10;&#10;Description automatically generated">
            <a:extLst>
              <a:ext uri="{FF2B5EF4-FFF2-40B4-BE49-F238E27FC236}">
                <a16:creationId xmlns:a16="http://schemas.microsoft.com/office/drawing/2014/main" id="{7C3F4B87-D0B9-6D2A-267A-4196BC82B1D5}"/>
              </a:ext>
            </a:extLst>
          </p:cNvPr>
          <p:cNvPicPr>
            <a:picLocks noGrp="1" noChangeAspect="1"/>
          </p:cNvPicPr>
          <p:nvPr>
            <p:ph sz="quarter" idx="1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75" t="21670" r="54307" b="15819"/>
          <a:stretch/>
        </p:blipFill>
        <p:spPr>
          <a:xfrm>
            <a:off x="2492846" y="1564558"/>
            <a:ext cx="440818" cy="3915692"/>
          </a:xfrm>
        </p:spPr>
      </p:pic>
      <p:pic>
        <p:nvPicPr>
          <p:cNvPr id="16" name="Picture 15" descr="A picture containing icon&#10;&#10;Description automatically generated">
            <a:extLst>
              <a:ext uri="{FF2B5EF4-FFF2-40B4-BE49-F238E27FC236}">
                <a16:creationId xmlns:a16="http://schemas.microsoft.com/office/drawing/2014/main" id="{67973824-B8EB-656E-A59B-350F6D41BC0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95" t="12685" r="40726" b="12769"/>
          <a:stretch/>
        </p:blipFill>
        <p:spPr>
          <a:xfrm>
            <a:off x="3978849" y="4689613"/>
            <a:ext cx="392819" cy="749450"/>
          </a:xfrm>
          <a:prstGeom prst="rect">
            <a:avLst/>
          </a:prstGeom>
        </p:spPr>
      </p:pic>
      <p:pic>
        <p:nvPicPr>
          <p:cNvPr id="29" name="Picture 28" descr="Logo&#10;&#10;Description automatically generated with medium confidence">
            <a:extLst>
              <a:ext uri="{FF2B5EF4-FFF2-40B4-BE49-F238E27FC236}">
                <a16:creationId xmlns:a16="http://schemas.microsoft.com/office/drawing/2014/main" id="{7217D033-96F4-04C3-EE56-7F308790A75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07" t="27291" r="29735" b="26720"/>
          <a:stretch/>
        </p:blipFill>
        <p:spPr>
          <a:xfrm rot="16200000">
            <a:off x="3752955" y="3115596"/>
            <a:ext cx="875349" cy="484518"/>
          </a:xfrm>
          <a:prstGeom prst="rect">
            <a:avLst/>
          </a:prstGeom>
        </p:spPr>
      </p:pic>
      <p:pic>
        <p:nvPicPr>
          <p:cNvPr id="43" name="Picture 42" descr="Shape, circle&#10;&#10;Description automatically generated">
            <a:extLst>
              <a:ext uri="{FF2B5EF4-FFF2-40B4-BE49-F238E27FC236}">
                <a16:creationId xmlns:a16="http://schemas.microsoft.com/office/drawing/2014/main" id="{963936B6-8C8F-74B8-D9B3-BF39B6F6940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5" t="11523" r="30968" b="11440"/>
          <a:stretch/>
        </p:blipFill>
        <p:spPr>
          <a:xfrm>
            <a:off x="6188612" y="1133575"/>
            <a:ext cx="2556469" cy="2486795"/>
          </a:xfrm>
          <a:prstGeom prst="rect">
            <a:avLst/>
          </a:prstGeom>
        </p:spPr>
      </p:pic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22E03F63-07A2-4B4A-7569-A470BABFB34C}"/>
              </a:ext>
            </a:extLst>
          </p:cNvPr>
          <p:cNvCxnSpPr/>
          <p:nvPr/>
        </p:nvCxnSpPr>
        <p:spPr>
          <a:xfrm flipH="1" flipV="1">
            <a:off x="6050956" y="1072142"/>
            <a:ext cx="550606" cy="471949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AB589EBB-A469-7F03-F303-AB18BB3E8D60}"/>
              </a:ext>
            </a:extLst>
          </p:cNvPr>
          <p:cNvCxnSpPr>
            <a:cxnSpLocks/>
          </p:cNvCxnSpPr>
          <p:nvPr/>
        </p:nvCxnSpPr>
        <p:spPr>
          <a:xfrm flipH="1" flipV="1">
            <a:off x="5635385" y="1818229"/>
            <a:ext cx="831139" cy="73742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7" name="Picture 46" descr="Icon&#10;&#10;Description automatically generated">
            <a:extLst>
              <a:ext uri="{FF2B5EF4-FFF2-40B4-BE49-F238E27FC236}">
                <a16:creationId xmlns:a16="http://schemas.microsoft.com/office/drawing/2014/main" id="{E586E7BB-4DF2-2F5C-B237-6B92C59E4DD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43" t="12355" r="31451" b="9479"/>
          <a:stretch/>
        </p:blipFill>
        <p:spPr>
          <a:xfrm>
            <a:off x="6729844" y="3784920"/>
            <a:ext cx="1503990" cy="1534834"/>
          </a:xfrm>
          <a:prstGeom prst="rect">
            <a:avLst/>
          </a:prstGeom>
        </p:spPr>
      </p:pic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005A992B-10FD-08B8-A761-668BBBC91100}"/>
              </a:ext>
            </a:extLst>
          </p:cNvPr>
          <p:cNvCxnSpPr>
            <a:cxnSpLocks/>
          </p:cNvCxnSpPr>
          <p:nvPr/>
        </p:nvCxnSpPr>
        <p:spPr>
          <a:xfrm flipH="1">
            <a:off x="6331754" y="4835390"/>
            <a:ext cx="796180" cy="553081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3675AD9A-A69C-4DFF-0736-32CE78949F9B}"/>
              </a:ext>
            </a:extLst>
          </p:cNvPr>
          <p:cNvCxnSpPr>
            <a:cxnSpLocks/>
          </p:cNvCxnSpPr>
          <p:nvPr/>
        </p:nvCxnSpPr>
        <p:spPr>
          <a:xfrm flipH="1">
            <a:off x="5321153" y="4247776"/>
            <a:ext cx="1489588" cy="988143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3189EE66-3F8E-C6E8-5BDD-EB0AF66A93AE}"/>
              </a:ext>
            </a:extLst>
          </p:cNvPr>
          <p:cNvCxnSpPr>
            <a:cxnSpLocks/>
          </p:cNvCxnSpPr>
          <p:nvPr/>
        </p:nvCxnSpPr>
        <p:spPr>
          <a:xfrm flipV="1">
            <a:off x="4245206" y="2652070"/>
            <a:ext cx="126462" cy="34088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>
            <a:extLst>
              <a:ext uri="{FF2B5EF4-FFF2-40B4-BE49-F238E27FC236}">
                <a16:creationId xmlns:a16="http://schemas.microsoft.com/office/drawing/2014/main" id="{E64ECE46-63A9-7BC5-6C9D-E70C2C9C51A3}"/>
              </a:ext>
            </a:extLst>
          </p:cNvPr>
          <p:cNvSpPr txBox="1"/>
          <p:nvPr/>
        </p:nvSpPr>
        <p:spPr>
          <a:xfrm>
            <a:off x="3918154" y="2324530"/>
            <a:ext cx="1347015" cy="377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/>
              <a:t> </a:t>
            </a:r>
            <a:r>
              <a:rPr lang="el-GR" b="1"/>
              <a:t>ϴ</a:t>
            </a:r>
            <a:r>
              <a:rPr lang="en-US" b="1"/>
              <a:t> = 1 in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AF4A98ED-9E21-2211-56A2-132C9B81B7D5}"/>
              </a:ext>
            </a:extLst>
          </p:cNvPr>
          <p:cNvSpPr txBox="1"/>
          <p:nvPr/>
        </p:nvSpPr>
        <p:spPr>
          <a:xfrm>
            <a:off x="8282252" y="4369816"/>
            <a:ext cx="17120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/>
              <a:t>Thickness = 1 in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4772939F-2251-B842-A705-A7F20AC16021}"/>
              </a:ext>
            </a:extLst>
          </p:cNvPr>
          <p:cNvSpPr txBox="1"/>
          <p:nvPr/>
        </p:nvSpPr>
        <p:spPr>
          <a:xfrm>
            <a:off x="11044347" y="5532438"/>
            <a:ext cx="1747422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>
                <a:ea typeface="+mn-lt"/>
                <a:cs typeface="+mn-lt"/>
              </a:rPr>
              <a:t>Trevor Lay</a:t>
            </a:r>
          </a:p>
        </p:txBody>
      </p:sp>
      <p:pic>
        <p:nvPicPr>
          <p:cNvPr id="3" name="Picture 2" descr="Symbols of NASA | NASA">
            <a:extLst>
              <a:ext uri="{FF2B5EF4-FFF2-40B4-BE49-F238E27FC236}">
                <a16:creationId xmlns:a16="http://schemas.microsoft.com/office/drawing/2014/main" id="{305FBD22-368D-359C-DEFB-86CC7768B5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1120" y="38845"/>
            <a:ext cx="1747422" cy="873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427241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C95773-AAC5-33DE-E3E5-F51CA7045D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Necessary Steps</a:t>
            </a:r>
          </a:p>
        </p:txBody>
      </p:sp>
      <p:pic>
        <p:nvPicPr>
          <p:cNvPr id="6" name="Content Placeholder 5" descr="Checkbox Checked with solid fill">
            <a:extLst>
              <a:ext uri="{FF2B5EF4-FFF2-40B4-BE49-F238E27FC236}">
                <a16:creationId xmlns:a16="http://schemas.microsoft.com/office/drawing/2014/main" id="{EC7569CE-DEE3-EC6D-A6DA-D908828AE71C}"/>
              </a:ext>
            </a:extLst>
          </p:cNvPr>
          <p:cNvPicPr>
            <a:picLocks noGrp="1" noChangeAspect="1"/>
          </p:cNvPicPr>
          <p:nvPr>
            <p:ph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8200" y="1690688"/>
            <a:ext cx="914400" cy="914400"/>
          </a:xfrm>
        </p:spPr>
      </p:pic>
      <p:pic>
        <p:nvPicPr>
          <p:cNvPr id="7" name="Content Placeholder 5" descr="Checkbox Checked with solid fill">
            <a:extLst>
              <a:ext uri="{FF2B5EF4-FFF2-40B4-BE49-F238E27FC236}">
                <a16:creationId xmlns:a16="http://schemas.microsoft.com/office/drawing/2014/main" id="{529F9F0C-3110-FCF6-BD62-9FC8A717EF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8200" y="2950779"/>
            <a:ext cx="914400" cy="914400"/>
          </a:xfrm>
          <a:prstGeom prst="rect">
            <a:avLst/>
          </a:prstGeom>
        </p:spPr>
      </p:pic>
      <p:pic>
        <p:nvPicPr>
          <p:cNvPr id="8" name="Content Placeholder 5" descr="Checkbox Checked with solid fill">
            <a:extLst>
              <a:ext uri="{FF2B5EF4-FFF2-40B4-BE49-F238E27FC236}">
                <a16:creationId xmlns:a16="http://schemas.microsoft.com/office/drawing/2014/main" id="{6F86C3CD-1E3A-CEB9-5187-1A3CA36089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8200" y="4252912"/>
            <a:ext cx="914400" cy="9144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314B87E-C4C4-7FC2-3B1D-4D5E950B53CD}"/>
              </a:ext>
            </a:extLst>
          </p:cNvPr>
          <p:cNvSpPr txBox="1"/>
          <p:nvPr/>
        </p:nvSpPr>
        <p:spPr>
          <a:xfrm>
            <a:off x="1634612" y="1605284"/>
            <a:ext cx="500216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/>
              <a:t>G-10  has been ordered through Fastenal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8BA18CE-A3AA-D540-FEAE-3A9318357F91}"/>
              </a:ext>
            </a:extLst>
          </p:cNvPr>
          <p:cNvSpPr txBox="1"/>
          <p:nvPr/>
        </p:nvSpPr>
        <p:spPr>
          <a:xfrm>
            <a:off x="1627392" y="2954684"/>
            <a:ext cx="5002162" cy="107721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3200" b="1"/>
              <a:t>Vacuum sealing to be done at the MagLab</a:t>
            </a:r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CDA3B6E-F492-10F6-9BB6-AF23E4C86B7F}"/>
              </a:ext>
            </a:extLst>
          </p:cNvPr>
          <p:cNvSpPr txBox="1"/>
          <p:nvPr/>
        </p:nvSpPr>
        <p:spPr>
          <a:xfrm>
            <a:off x="1634612" y="4167738"/>
            <a:ext cx="5070988" cy="107721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3200" b="1"/>
              <a:t>Special machining tools need to be ordered</a:t>
            </a:r>
            <a:endParaRPr lang="en-US" sz="3200" b="1">
              <a:cs typeface="Calibri"/>
            </a:endParaRPr>
          </a:p>
        </p:txBody>
      </p:sp>
      <p:pic>
        <p:nvPicPr>
          <p:cNvPr id="2052" name="Picture 4" descr="LOCTITE STYCAST 2850FT BL – Electronics - Henkel Adhesives">
            <a:extLst>
              <a:ext uri="{FF2B5EF4-FFF2-40B4-BE49-F238E27FC236}">
                <a16:creationId xmlns:a16="http://schemas.microsoft.com/office/drawing/2014/main" id="{D8AF05E6-A751-31F5-0622-206D9C589A5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33" b="16453"/>
          <a:stretch/>
        </p:blipFill>
        <p:spPr bwMode="auto">
          <a:xfrm>
            <a:off x="6622333" y="3191012"/>
            <a:ext cx="3193025" cy="212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Drill America - D/ACO1INCH 1&quot; Reduced Shank Cobalt Drill Bit with 1/2&quot;  Shank, D/ACO Series: Amazon.com: Tools &amp; Home Improvement">
            <a:extLst>
              <a:ext uri="{FF2B5EF4-FFF2-40B4-BE49-F238E27FC236}">
                <a16:creationId xmlns:a16="http://schemas.microsoft.com/office/drawing/2014/main" id="{9CA57D1B-BC6E-17EA-C153-92C19FDEFC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1789" y="3620810"/>
            <a:ext cx="2034311" cy="1667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Slide Number Placeholder 2">
            <a:extLst>
              <a:ext uri="{FF2B5EF4-FFF2-40B4-BE49-F238E27FC236}">
                <a16:creationId xmlns:a16="http://schemas.microsoft.com/office/drawing/2014/main" id="{FEB04356-71BF-0BFF-A178-C7C016BA9411}"/>
              </a:ext>
            </a:extLst>
          </p:cNvPr>
          <p:cNvSpPr txBox="1">
            <a:spLocks/>
          </p:cNvSpPr>
          <p:nvPr/>
        </p:nvSpPr>
        <p:spPr>
          <a:xfrm>
            <a:off x="5746630" y="6133161"/>
            <a:ext cx="704088" cy="365125"/>
          </a:xfrm>
          <a:prstGeom prst="rect">
            <a:avLst/>
          </a:prstGeom>
        </p:spPr>
        <p:txBody>
          <a:bodyPr lIns="91440" tIns="45720" rIns="91440" bIns="45720" anchor="t"/>
          <a:lstStyle>
            <a:defPPr>
              <a:defRPr lang="en-US"/>
            </a:defPPr>
            <a:lvl1pPr marL="0" algn="r" defTabSz="914400" rtl="0" eaLnBrk="1" latinLnBrk="0" hangingPunct="1"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6F1FABC0-072B-4F22-8F9B-95A9D10B0206}" type="slidenum">
              <a:rPr lang="en-US" smtClean="0"/>
              <a:pPr algn="ctr"/>
              <a:t>21</a:t>
            </a:fld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B512CDF8-8C56-1CD9-0026-1AE74A8B50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3762" y="1603245"/>
            <a:ext cx="5616450" cy="1180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C64C853-6D2A-0308-1793-2079D7D69A98}"/>
              </a:ext>
            </a:extLst>
          </p:cNvPr>
          <p:cNvSpPr txBox="1"/>
          <p:nvPr/>
        </p:nvSpPr>
        <p:spPr>
          <a:xfrm>
            <a:off x="11044347" y="5532438"/>
            <a:ext cx="1747422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>
                <a:ea typeface="+mn-lt"/>
                <a:cs typeface="+mn-lt"/>
              </a:rPr>
              <a:t>Trevor Lay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7BA5D5A-7653-D042-B2AB-1E1076B3C5F6}"/>
              </a:ext>
            </a:extLst>
          </p:cNvPr>
          <p:cNvSpPr/>
          <p:nvPr/>
        </p:nvSpPr>
        <p:spPr>
          <a:xfrm>
            <a:off x="1101647" y="3307324"/>
            <a:ext cx="329314" cy="24335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3B607A3-2908-8E84-FA50-725A18665DF3}"/>
              </a:ext>
            </a:extLst>
          </p:cNvPr>
          <p:cNvSpPr/>
          <p:nvPr/>
        </p:nvSpPr>
        <p:spPr>
          <a:xfrm>
            <a:off x="1130743" y="3240509"/>
            <a:ext cx="329314" cy="24335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5A9DC66-7292-3B9E-7034-B196CB9C2B0F}"/>
              </a:ext>
            </a:extLst>
          </p:cNvPr>
          <p:cNvSpPr/>
          <p:nvPr/>
        </p:nvSpPr>
        <p:spPr>
          <a:xfrm>
            <a:off x="1130743" y="4584671"/>
            <a:ext cx="329314" cy="24335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B060878-5B9D-DD1C-EA40-3C33510B4D60}"/>
              </a:ext>
            </a:extLst>
          </p:cNvPr>
          <p:cNvSpPr/>
          <p:nvPr/>
        </p:nvSpPr>
        <p:spPr>
          <a:xfrm>
            <a:off x="1130743" y="4511112"/>
            <a:ext cx="329314" cy="24335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2" descr="Symbols of NASA | NASA">
            <a:extLst>
              <a:ext uri="{FF2B5EF4-FFF2-40B4-BE49-F238E27FC236}">
                <a16:creationId xmlns:a16="http://schemas.microsoft.com/office/drawing/2014/main" id="{012F1E29-FCF4-EB43-3402-6571D6DC5A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1120" y="38845"/>
            <a:ext cx="1747422" cy="873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792328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Diagonal Corners Rounded 10">
            <a:extLst>
              <a:ext uri="{FF2B5EF4-FFF2-40B4-BE49-F238E27FC236}">
                <a16:creationId xmlns:a16="http://schemas.microsoft.com/office/drawing/2014/main" id="{74F44BEB-652E-E8A2-7A81-EEC7C9F7ABCD}"/>
              </a:ext>
            </a:extLst>
          </p:cNvPr>
          <p:cNvSpPr/>
          <p:nvPr/>
        </p:nvSpPr>
        <p:spPr>
          <a:xfrm>
            <a:off x="1811946" y="3525546"/>
            <a:ext cx="6000956" cy="804539"/>
          </a:xfrm>
          <a:prstGeom prst="round2DiagRect">
            <a:avLst/>
          </a:prstGeom>
          <a:solidFill>
            <a:srgbClr val="82D7E2"/>
          </a:solidFill>
          <a:ln>
            <a:solidFill>
              <a:srgbClr val="82D7E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: Diagonal Corners Rounded 9">
            <a:extLst>
              <a:ext uri="{FF2B5EF4-FFF2-40B4-BE49-F238E27FC236}">
                <a16:creationId xmlns:a16="http://schemas.microsoft.com/office/drawing/2014/main" id="{8A9A6D5D-12F3-4457-768F-0FBCAF09F4B5}"/>
              </a:ext>
            </a:extLst>
          </p:cNvPr>
          <p:cNvSpPr/>
          <p:nvPr/>
        </p:nvSpPr>
        <p:spPr>
          <a:xfrm>
            <a:off x="1385807" y="2608117"/>
            <a:ext cx="6003992" cy="810635"/>
          </a:xfrm>
          <a:prstGeom prst="round2DiagRect">
            <a:avLst/>
          </a:prstGeom>
          <a:solidFill>
            <a:srgbClr val="FAB4B4"/>
          </a:solidFill>
          <a:ln>
            <a:solidFill>
              <a:srgbClr val="FAB4B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: Diagonal Corners Rounded 7">
            <a:extLst>
              <a:ext uri="{FF2B5EF4-FFF2-40B4-BE49-F238E27FC236}">
                <a16:creationId xmlns:a16="http://schemas.microsoft.com/office/drawing/2014/main" id="{68B8429E-1086-DB0A-173B-DA0C8E2149BC}"/>
              </a:ext>
            </a:extLst>
          </p:cNvPr>
          <p:cNvSpPr/>
          <p:nvPr/>
        </p:nvSpPr>
        <p:spPr>
          <a:xfrm>
            <a:off x="1035752" y="1690688"/>
            <a:ext cx="6003992" cy="810635"/>
          </a:xfrm>
          <a:prstGeom prst="round2DiagRect">
            <a:avLst/>
          </a:prstGeom>
          <a:solidFill>
            <a:srgbClr val="6CB9EE"/>
          </a:solidFill>
          <a:ln>
            <a:solidFill>
              <a:srgbClr val="6CB9E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04277E4-EEAD-A6F7-217E-8111BB7142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Machining</a:t>
            </a:r>
          </a:p>
        </p:txBody>
      </p:sp>
      <p:pic>
        <p:nvPicPr>
          <p:cNvPr id="7" name="Picture 2" descr="A picture containing pipe&#10;&#10;Description automatically generated">
            <a:extLst>
              <a:ext uri="{FF2B5EF4-FFF2-40B4-BE49-F238E27FC236}">
                <a16:creationId xmlns:a16="http://schemas.microsoft.com/office/drawing/2014/main" id="{ACF4F099-BF60-523D-8E9B-07636BD82A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1384" y="956230"/>
            <a:ext cx="4865967" cy="48407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Slide Number Placeholder 2">
            <a:extLst>
              <a:ext uri="{FF2B5EF4-FFF2-40B4-BE49-F238E27FC236}">
                <a16:creationId xmlns:a16="http://schemas.microsoft.com/office/drawing/2014/main" id="{434C2686-99F1-102C-24AB-4224ECE750E4}"/>
              </a:ext>
            </a:extLst>
          </p:cNvPr>
          <p:cNvSpPr txBox="1">
            <a:spLocks/>
          </p:cNvSpPr>
          <p:nvPr/>
        </p:nvSpPr>
        <p:spPr>
          <a:xfrm>
            <a:off x="5746630" y="6133161"/>
            <a:ext cx="704088" cy="365125"/>
          </a:xfrm>
          <a:prstGeom prst="rect">
            <a:avLst/>
          </a:prstGeom>
        </p:spPr>
        <p:txBody>
          <a:bodyPr lIns="91440" tIns="45720" rIns="91440" bIns="45720" anchor="t"/>
          <a:lstStyle>
            <a:defPPr>
              <a:defRPr lang="en-US"/>
            </a:defPPr>
            <a:lvl1pPr marL="0" algn="r" defTabSz="914400" rtl="0" eaLnBrk="1" latinLnBrk="0" hangingPunct="1"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6F1FABC0-072B-4F22-8F9B-95A9D10B0206}" type="slidenum">
              <a:rPr lang="en-US" smtClean="0"/>
              <a:pPr algn="ctr"/>
              <a:t>22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31C91D1-E008-DE20-BBAB-661C4FD27E18}"/>
              </a:ext>
            </a:extLst>
          </p:cNvPr>
          <p:cNvSpPr txBox="1"/>
          <p:nvPr/>
        </p:nvSpPr>
        <p:spPr>
          <a:xfrm>
            <a:off x="11044347" y="5532438"/>
            <a:ext cx="1747422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>
                <a:ea typeface="+mn-lt"/>
                <a:cs typeface="+mn-lt"/>
              </a:rPr>
              <a:t>Trevor Lay</a:t>
            </a:r>
          </a:p>
        </p:txBody>
      </p:sp>
      <p:pic>
        <p:nvPicPr>
          <p:cNvPr id="4" name="Picture 2" descr="Symbols of NASA | NASA">
            <a:extLst>
              <a:ext uri="{FF2B5EF4-FFF2-40B4-BE49-F238E27FC236}">
                <a16:creationId xmlns:a16="http://schemas.microsoft.com/office/drawing/2014/main" id="{EE538BCD-1DC3-DC02-B0BE-68920838EF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1120" y="38845"/>
            <a:ext cx="1747422" cy="873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: Diagonal Corners Rounded 11">
            <a:extLst>
              <a:ext uri="{FF2B5EF4-FFF2-40B4-BE49-F238E27FC236}">
                <a16:creationId xmlns:a16="http://schemas.microsoft.com/office/drawing/2014/main" id="{CA8C4E58-069F-EE27-49D6-3CB2B5789A1C}"/>
              </a:ext>
            </a:extLst>
          </p:cNvPr>
          <p:cNvSpPr/>
          <p:nvPr/>
        </p:nvSpPr>
        <p:spPr>
          <a:xfrm>
            <a:off x="2224678" y="4435013"/>
            <a:ext cx="6000273" cy="804539"/>
          </a:xfrm>
          <a:prstGeom prst="round2DiagRect">
            <a:avLst/>
          </a:prstGeom>
          <a:solidFill>
            <a:srgbClr val="F6EE8A"/>
          </a:solidFill>
          <a:ln>
            <a:solidFill>
              <a:srgbClr val="F6EE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DA0155B-6D79-B08F-99C1-98BF50782968}"/>
              </a:ext>
            </a:extLst>
          </p:cNvPr>
          <p:cNvSpPr txBox="1"/>
          <p:nvPr/>
        </p:nvSpPr>
        <p:spPr>
          <a:xfrm>
            <a:off x="1226575" y="1513898"/>
            <a:ext cx="8310811" cy="362483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250000"/>
              </a:lnSpc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ASE machine shop</a:t>
            </a:r>
            <a:endParaRPr lang="en-US" dirty="0"/>
          </a:p>
          <a:p>
            <a:pPr>
              <a:lnSpc>
                <a:spcPct val="250000"/>
              </a:lnSpc>
            </a:pPr>
            <a:r>
              <a:rPr lang="en-US" sz="2400" b="1" dirty="0">
                <a:latin typeface="Arial"/>
                <a:cs typeface="Arial"/>
              </a:rPr>
              <a:t>   Eight support rods from two 4ft rods</a:t>
            </a:r>
          </a:p>
          <a:p>
            <a:pPr>
              <a:lnSpc>
                <a:spcPct val="250000"/>
              </a:lnSpc>
            </a:pPr>
            <a:r>
              <a:rPr lang="en-US" sz="2400" b="1" dirty="0">
                <a:latin typeface="Arial"/>
                <a:cs typeface="Arial"/>
              </a:rPr>
              <a:t>        Eight connecting rods from one 2ft rod</a:t>
            </a:r>
          </a:p>
          <a:p>
            <a:pPr>
              <a:lnSpc>
                <a:spcPct val="250000"/>
              </a:lnSpc>
            </a:pPr>
            <a:r>
              <a:rPr lang="en-US" sz="2400" b="1" dirty="0">
                <a:latin typeface="Arial"/>
                <a:cs typeface="Arial"/>
              </a:rPr>
              <a:t>             Support rings from G-10 sheets</a:t>
            </a:r>
          </a:p>
        </p:txBody>
      </p:sp>
    </p:spTree>
    <p:extLst>
      <p:ext uri="{BB962C8B-B14F-4D97-AF65-F5344CB8AC3E}">
        <p14:creationId xmlns:p14="http://schemas.microsoft.com/office/powerpoint/2010/main" val="287571188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4C0081-2230-6F1B-40D7-0E63A0EB91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Dewar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EAF28C64-EECD-74E5-0D45-A733723B9C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75" r="18200"/>
          <a:stretch/>
        </p:blipFill>
        <p:spPr bwMode="auto">
          <a:xfrm>
            <a:off x="123676" y="1561489"/>
            <a:ext cx="2694039" cy="3982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Symbols of NASA | NASA">
            <a:extLst>
              <a:ext uri="{FF2B5EF4-FFF2-40B4-BE49-F238E27FC236}">
                <a16:creationId xmlns:a16="http://schemas.microsoft.com/office/drawing/2014/main" id="{6106A18B-D96F-EA21-E1A5-40D98285BC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1120" y="38845"/>
            <a:ext cx="1747422" cy="873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What is Cryogenics? - GasLab.com">
            <a:extLst>
              <a:ext uri="{FF2B5EF4-FFF2-40B4-BE49-F238E27FC236}">
                <a16:creationId xmlns:a16="http://schemas.microsoft.com/office/drawing/2014/main" id="{C6B8B780-B43F-8C83-2830-E0D60D11C5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13" t="224" r="18787" b="194"/>
          <a:stretch/>
        </p:blipFill>
        <p:spPr bwMode="auto">
          <a:xfrm>
            <a:off x="8843562" y="1584202"/>
            <a:ext cx="2870472" cy="3848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Slide Number Placeholder 2">
            <a:extLst>
              <a:ext uri="{FF2B5EF4-FFF2-40B4-BE49-F238E27FC236}">
                <a16:creationId xmlns:a16="http://schemas.microsoft.com/office/drawing/2014/main" id="{905F88FC-67F8-8167-C3B5-2043526FD283}"/>
              </a:ext>
            </a:extLst>
          </p:cNvPr>
          <p:cNvSpPr txBox="1">
            <a:spLocks/>
          </p:cNvSpPr>
          <p:nvPr/>
        </p:nvSpPr>
        <p:spPr>
          <a:xfrm>
            <a:off x="5746630" y="6133161"/>
            <a:ext cx="704088" cy="365125"/>
          </a:xfrm>
          <a:prstGeom prst="rect">
            <a:avLst/>
          </a:prstGeom>
        </p:spPr>
        <p:txBody>
          <a:bodyPr lIns="91440" tIns="45720" rIns="91440" bIns="45720" anchor="t"/>
          <a:lstStyle>
            <a:defPPr>
              <a:defRPr lang="en-US"/>
            </a:defPPr>
            <a:lvl1pPr marL="0" algn="r" defTabSz="914400" rtl="0" eaLnBrk="1" latinLnBrk="0" hangingPunct="1"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6F1FABC0-072B-4F22-8F9B-95A9D10B0206}" type="slidenum">
              <a:rPr lang="en-US" smtClean="0"/>
              <a:pPr algn="ctr"/>
              <a:t>23</a:t>
            </a:fld>
            <a:endParaRPr lang="en-US"/>
          </a:p>
        </p:txBody>
      </p:sp>
      <p:pic>
        <p:nvPicPr>
          <p:cNvPr id="3" name="Picture 4" descr="Text, email&#10;&#10;Description automatically generated">
            <a:extLst>
              <a:ext uri="{FF2B5EF4-FFF2-40B4-BE49-F238E27FC236}">
                <a16:creationId xmlns:a16="http://schemas.microsoft.com/office/drawing/2014/main" id="{B414DD32-BD0E-09AF-8632-C0F74E7435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19544" y="3757278"/>
            <a:ext cx="2541917" cy="134802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67290E0-CB78-7C9E-D05A-7CFA4D0DDC85}"/>
              </a:ext>
            </a:extLst>
          </p:cNvPr>
          <p:cNvSpPr txBox="1"/>
          <p:nvPr/>
        </p:nvSpPr>
        <p:spPr>
          <a:xfrm>
            <a:off x="11044347" y="5532438"/>
            <a:ext cx="1747422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>
                <a:ea typeface="+mn-lt"/>
                <a:cs typeface="+mn-lt"/>
              </a:rPr>
              <a:t>Dane Seal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FD52F6E-F6FD-1B6D-3D71-1FB439948A7C}"/>
              </a:ext>
            </a:extLst>
          </p:cNvPr>
          <p:cNvSpPr/>
          <p:nvPr/>
        </p:nvSpPr>
        <p:spPr>
          <a:xfrm>
            <a:off x="2993366" y="1606439"/>
            <a:ext cx="2743200" cy="1828800"/>
          </a:xfrm>
          <a:prstGeom prst="rect">
            <a:avLst/>
          </a:prstGeom>
          <a:solidFill>
            <a:srgbClr val="6CB9EE"/>
          </a:solidFill>
          <a:ln>
            <a:solidFill>
              <a:srgbClr val="6CB9E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0FA8CB6-F8E7-E469-42C5-C2A0FCA4D1F3}"/>
              </a:ext>
            </a:extLst>
          </p:cNvPr>
          <p:cNvSpPr/>
          <p:nvPr/>
        </p:nvSpPr>
        <p:spPr>
          <a:xfrm>
            <a:off x="5927593" y="1584202"/>
            <a:ext cx="2743200" cy="1828800"/>
          </a:xfrm>
          <a:prstGeom prst="rect">
            <a:avLst/>
          </a:prstGeom>
          <a:solidFill>
            <a:srgbClr val="FAB4B4"/>
          </a:solidFill>
          <a:ln>
            <a:solidFill>
              <a:srgbClr val="FAB4B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E70AED4-84C3-7347-22F0-42FB6A7BC1DE}"/>
              </a:ext>
            </a:extLst>
          </p:cNvPr>
          <p:cNvSpPr/>
          <p:nvPr/>
        </p:nvSpPr>
        <p:spPr>
          <a:xfrm>
            <a:off x="3024183" y="3603890"/>
            <a:ext cx="2743200" cy="1828800"/>
          </a:xfrm>
          <a:prstGeom prst="rect">
            <a:avLst/>
          </a:prstGeom>
          <a:solidFill>
            <a:srgbClr val="C7A2F0"/>
          </a:solidFill>
          <a:ln>
            <a:solidFill>
              <a:srgbClr val="C7A2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6AF6F85-4B13-65D8-8A8A-6D89F6B2D0F7}"/>
              </a:ext>
            </a:extLst>
          </p:cNvPr>
          <p:cNvSpPr txBox="1"/>
          <p:nvPr/>
        </p:nvSpPr>
        <p:spPr>
          <a:xfrm>
            <a:off x="3462750" y="1918368"/>
            <a:ext cx="2541918" cy="168584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Provided by MagLab</a:t>
            </a:r>
          </a:p>
          <a:p>
            <a:pPr>
              <a:lnSpc>
                <a:spcPct val="150000"/>
              </a:lnSpc>
            </a:pP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ED85823-44B3-2F0D-E1E2-1FDE6717B53E}"/>
              </a:ext>
            </a:extLst>
          </p:cNvPr>
          <p:cNvSpPr txBox="1"/>
          <p:nvPr/>
        </p:nvSpPr>
        <p:spPr>
          <a:xfrm>
            <a:off x="5973851" y="1638465"/>
            <a:ext cx="2743199" cy="223984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Dimension constraints: 14 in x 19 in</a:t>
            </a:r>
          </a:p>
          <a:p>
            <a:pPr>
              <a:lnSpc>
                <a:spcPct val="150000"/>
              </a:lnSpc>
            </a:pP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23428EA-B376-0C0C-083A-23DFBD23161F}"/>
              </a:ext>
            </a:extLst>
          </p:cNvPr>
          <p:cNvSpPr txBox="1"/>
          <p:nvPr/>
        </p:nvSpPr>
        <p:spPr>
          <a:xfrm>
            <a:off x="3152370" y="3846592"/>
            <a:ext cx="2541918" cy="168584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Liquid nitrogen will be provided</a:t>
            </a:r>
          </a:p>
          <a:p>
            <a:pPr>
              <a:lnSpc>
                <a:spcPct val="150000"/>
              </a:lnSpc>
            </a:pP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319725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D6605B-AF60-CD3A-BB74-EF2E2229B9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/>
                <a:cs typeface="Arial"/>
              </a:rPr>
              <a:t>Testing Procedure: </a:t>
            </a:r>
            <a:r>
              <a:rPr lang="en-US" sz="4000" i="1">
                <a:latin typeface="Arial"/>
                <a:cs typeface="Arial"/>
              </a:rPr>
              <a:t>Mass Gauging</a:t>
            </a:r>
            <a:r>
              <a:rPr lang="en-US">
                <a:latin typeface="Arial"/>
                <a:cs typeface="Arial"/>
              </a:rPr>
              <a:t> </a:t>
            </a:r>
            <a:endParaRPr lang="en-US"/>
          </a:p>
        </p:txBody>
      </p:sp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63F28FF3-7777-73A8-F813-F567B2A83CBE}"/>
              </a:ext>
            </a:extLst>
          </p:cNvPr>
          <p:cNvSpPr txBox="1">
            <a:spLocks/>
          </p:cNvSpPr>
          <p:nvPr/>
        </p:nvSpPr>
        <p:spPr>
          <a:xfrm>
            <a:off x="5746630" y="6133161"/>
            <a:ext cx="704088" cy="365125"/>
          </a:xfrm>
          <a:prstGeom prst="rect">
            <a:avLst/>
          </a:prstGeom>
        </p:spPr>
        <p:txBody>
          <a:bodyPr lIns="91440" tIns="45720" rIns="91440" bIns="45720" anchor="t"/>
          <a:lstStyle>
            <a:defPPr>
              <a:defRPr lang="en-US"/>
            </a:defPPr>
            <a:lvl1pPr marL="0" algn="r" defTabSz="914400" rtl="0" eaLnBrk="1" latinLnBrk="0" hangingPunct="1"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6F1FABC0-072B-4F22-8F9B-95A9D10B0206}" type="slidenum">
              <a:rPr lang="en-US" smtClean="0"/>
              <a:pPr algn="ctr"/>
              <a:t>24</a:t>
            </a:fld>
            <a:endParaRPr lang="en-US"/>
          </a:p>
        </p:txBody>
      </p:sp>
      <p:pic>
        <p:nvPicPr>
          <p:cNvPr id="8" name="Picture 2" descr="Symbols of NASA | NASA">
            <a:extLst>
              <a:ext uri="{FF2B5EF4-FFF2-40B4-BE49-F238E27FC236}">
                <a16:creationId xmlns:a16="http://schemas.microsoft.com/office/drawing/2014/main" id="{51BE7059-2D27-6DD4-8BED-DC606821FD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1120" y="38845"/>
            <a:ext cx="1747422" cy="873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CF3A263A-6913-C71F-45BE-D36EA9507F2B}"/>
              </a:ext>
            </a:extLst>
          </p:cNvPr>
          <p:cNvGrpSpPr/>
          <p:nvPr/>
        </p:nvGrpSpPr>
        <p:grpSpPr>
          <a:xfrm>
            <a:off x="688848" y="2478024"/>
            <a:ext cx="1962912" cy="2026842"/>
            <a:chOff x="688848" y="2478024"/>
            <a:chExt cx="1962912" cy="2026842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9E7139C-44D5-BAA5-4B06-63936DFB22F8}"/>
                </a:ext>
              </a:extLst>
            </p:cNvPr>
            <p:cNvSpPr/>
            <p:nvPr/>
          </p:nvSpPr>
          <p:spPr>
            <a:xfrm>
              <a:off x="688848" y="2478024"/>
              <a:ext cx="1731264" cy="1591056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cs typeface="Calibri"/>
              </a:endParaRPr>
            </a:p>
          </p:txBody>
        </p:sp>
        <p:sp>
          <p:nvSpPr>
            <p:cNvPr id="9" name="Isosceles Triangle 8">
              <a:extLst>
                <a:ext uri="{FF2B5EF4-FFF2-40B4-BE49-F238E27FC236}">
                  <a16:creationId xmlns:a16="http://schemas.microsoft.com/office/drawing/2014/main" id="{2F1B5650-18DC-EB6B-C818-08DD95F078FE}"/>
                </a:ext>
              </a:extLst>
            </p:cNvPr>
            <p:cNvSpPr/>
            <p:nvPr/>
          </p:nvSpPr>
          <p:spPr>
            <a:xfrm rot="18720000">
              <a:off x="1757307" y="4008042"/>
              <a:ext cx="633984" cy="359664"/>
            </a:xfrm>
            <a:prstGeom prst="triangl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90E870E-CE9F-B412-A904-C6FFA1792496}"/>
                </a:ext>
              </a:extLst>
            </p:cNvPr>
            <p:cNvSpPr txBox="1"/>
            <p:nvPr/>
          </p:nvSpPr>
          <p:spPr>
            <a:xfrm>
              <a:off x="715162" y="2750349"/>
              <a:ext cx="1645920" cy="369332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l"/>
              <a:endParaRPr lang="en-US">
                <a:latin typeface="Arial"/>
                <a:cs typeface="Calibri"/>
              </a:endParaRP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77F37302-DB46-100D-E142-1A90C4E966A1}"/>
                </a:ext>
              </a:extLst>
            </p:cNvPr>
            <p:cNvSpPr/>
            <p:nvPr/>
          </p:nvSpPr>
          <p:spPr>
            <a:xfrm>
              <a:off x="2182368" y="3044952"/>
              <a:ext cx="469392" cy="457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1FB2AE45-86E6-188A-01D0-D93BCEFA6DED}"/>
                </a:ext>
              </a:extLst>
            </p:cNvPr>
            <p:cNvSpPr/>
            <p:nvPr/>
          </p:nvSpPr>
          <p:spPr>
            <a:xfrm>
              <a:off x="2252091" y="3120770"/>
              <a:ext cx="329184" cy="31699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Arrow: Notched Right 23">
              <a:extLst>
                <a:ext uri="{FF2B5EF4-FFF2-40B4-BE49-F238E27FC236}">
                  <a16:creationId xmlns:a16="http://schemas.microsoft.com/office/drawing/2014/main" id="{170E97F8-2B2C-7A9F-7AB7-A97D027C4DF8}"/>
                </a:ext>
              </a:extLst>
            </p:cNvPr>
            <p:cNvSpPr/>
            <p:nvPr/>
          </p:nvSpPr>
          <p:spPr>
            <a:xfrm>
              <a:off x="2302002" y="3143250"/>
              <a:ext cx="225552" cy="262128"/>
            </a:xfrm>
            <a:prstGeom prst="notchedRightArrow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D23AA21D-2467-B77A-58F0-AEE574EF89AC}"/>
              </a:ext>
            </a:extLst>
          </p:cNvPr>
          <p:cNvGrpSpPr/>
          <p:nvPr/>
        </p:nvGrpSpPr>
        <p:grpSpPr>
          <a:xfrm>
            <a:off x="2875914" y="2496312"/>
            <a:ext cx="8688197" cy="2051224"/>
            <a:chOff x="2875914" y="2496312"/>
            <a:chExt cx="8688197" cy="2051224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4A607E7B-D300-6A6A-BA19-8F0DA95026C2}"/>
                </a:ext>
              </a:extLst>
            </p:cNvPr>
            <p:cNvSpPr/>
            <p:nvPr/>
          </p:nvSpPr>
          <p:spPr>
            <a:xfrm>
              <a:off x="2877312" y="2496312"/>
              <a:ext cx="1731264" cy="1591056"/>
            </a:xfrm>
            <a:prstGeom prst="rect">
              <a:avLst/>
            </a:prstGeom>
            <a:solidFill>
              <a:srgbClr val="A4F5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cs typeface="Calibri"/>
              </a:endParaRPr>
            </a:p>
          </p:txBody>
        </p:sp>
        <p:sp>
          <p:nvSpPr>
            <p:cNvPr id="26" name="Isosceles Triangle 25">
              <a:extLst>
                <a:ext uri="{FF2B5EF4-FFF2-40B4-BE49-F238E27FC236}">
                  <a16:creationId xmlns:a16="http://schemas.microsoft.com/office/drawing/2014/main" id="{734CEE5F-8164-B2BC-D430-515CF1D78944}"/>
                </a:ext>
              </a:extLst>
            </p:cNvPr>
            <p:cNvSpPr/>
            <p:nvPr/>
          </p:nvSpPr>
          <p:spPr>
            <a:xfrm rot="18720000">
              <a:off x="3945771" y="4026329"/>
              <a:ext cx="633984" cy="359664"/>
            </a:xfrm>
            <a:prstGeom prst="triangle">
              <a:avLst/>
            </a:prstGeom>
            <a:solidFill>
              <a:srgbClr val="205C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E1279E25-C76E-35D6-CA23-477DF3084E56}"/>
                </a:ext>
              </a:extLst>
            </p:cNvPr>
            <p:cNvSpPr/>
            <p:nvPr/>
          </p:nvSpPr>
          <p:spPr>
            <a:xfrm>
              <a:off x="4370831" y="3063240"/>
              <a:ext cx="469392" cy="457200"/>
            </a:xfrm>
            <a:prstGeom prst="ellipse">
              <a:avLst/>
            </a:prstGeom>
            <a:solidFill>
              <a:srgbClr val="A4F5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3BA3DF07-5F12-7111-4D1F-F353EE99F175}"/>
                </a:ext>
              </a:extLst>
            </p:cNvPr>
            <p:cNvSpPr/>
            <p:nvPr/>
          </p:nvSpPr>
          <p:spPr>
            <a:xfrm>
              <a:off x="4440554" y="3139058"/>
              <a:ext cx="329184" cy="31699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Arrow: Notched Right 29">
              <a:extLst>
                <a:ext uri="{FF2B5EF4-FFF2-40B4-BE49-F238E27FC236}">
                  <a16:creationId xmlns:a16="http://schemas.microsoft.com/office/drawing/2014/main" id="{75AD5F27-E2B3-E0AF-0AB9-267AA110F2C5}"/>
                </a:ext>
              </a:extLst>
            </p:cNvPr>
            <p:cNvSpPr/>
            <p:nvPr/>
          </p:nvSpPr>
          <p:spPr>
            <a:xfrm>
              <a:off x="4490466" y="3161538"/>
              <a:ext cx="225552" cy="262128"/>
            </a:xfrm>
            <a:prstGeom prst="notchedRightArrow">
              <a:avLst/>
            </a:prstGeom>
            <a:solidFill>
              <a:srgbClr val="205C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BDC721DB-D6BA-3BB6-C3B1-E5A8C4A893B4}"/>
                </a:ext>
              </a:extLst>
            </p:cNvPr>
            <p:cNvSpPr/>
            <p:nvPr/>
          </p:nvSpPr>
          <p:spPr>
            <a:xfrm>
              <a:off x="5126736" y="2514599"/>
              <a:ext cx="1731264" cy="1591056"/>
            </a:xfrm>
            <a:prstGeom prst="rect">
              <a:avLst/>
            </a:prstGeom>
            <a:solidFill>
              <a:srgbClr val="ECC7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cs typeface="Calibri"/>
              </a:endParaRPr>
            </a:p>
          </p:txBody>
        </p:sp>
        <p:sp>
          <p:nvSpPr>
            <p:cNvPr id="32" name="Isosceles Triangle 31">
              <a:extLst>
                <a:ext uri="{FF2B5EF4-FFF2-40B4-BE49-F238E27FC236}">
                  <a16:creationId xmlns:a16="http://schemas.microsoft.com/office/drawing/2014/main" id="{E630BF2F-4B76-5C98-5EFA-0DD0E1AD2FC5}"/>
                </a:ext>
              </a:extLst>
            </p:cNvPr>
            <p:cNvSpPr/>
            <p:nvPr/>
          </p:nvSpPr>
          <p:spPr>
            <a:xfrm rot="18720000">
              <a:off x="6195195" y="4044616"/>
              <a:ext cx="633984" cy="359664"/>
            </a:xfrm>
            <a:prstGeom prst="triangl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BD3D9A0F-A326-D1CF-0034-94E7FA54CFCB}"/>
                </a:ext>
              </a:extLst>
            </p:cNvPr>
            <p:cNvSpPr txBox="1"/>
            <p:nvPr/>
          </p:nvSpPr>
          <p:spPr>
            <a:xfrm>
              <a:off x="2875914" y="2788406"/>
              <a:ext cx="1645920" cy="923330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b="1">
                  <a:latin typeface="Arial"/>
                  <a:ea typeface="Tahoma"/>
                  <a:cs typeface="Arial"/>
                </a:rPr>
                <a:t>Lower prototype into </a:t>
              </a:r>
              <a:r>
                <a:rPr lang="en-US" b="1" err="1">
                  <a:latin typeface="Arial"/>
                  <a:ea typeface="Tahoma"/>
                  <a:cs typeface="Arial"/>
                </a:rPr>
                <a:t>dewar</a:t>
              </a:r>
              <a:r>
                <a:rPr lang="en-US" b="1">
                  <a:latin typeface="Arial"/>
                  <a:ea typeface="Tahoma"/>
                  <a:cs typeface="Arial"/>
                </a:rPr>
                <a:t> </a:t>
              </a:r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95A57E1D-3911-1CE7-7626-E62CEAF64DD3}"/>
                </a:ext>
              </a:extLst>
            </p:cNvPr>
            <p:cNvSpPr/>
            <p:nvPr/>
          </p:nvSpPr>
          <p:spPr>
            <a:xfrm>
              <a:off x="6620255" y="3081527"/>
              <a:ext cx="469392" cy="457200"/>
            </a:xfrm>
            <a:prstGeom prst="ellipse">
              <a:avLst/>
            </a:prstGeom>
            <a:solidFill>
              <a:srgbClr val="ECC7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2B12267E-D596-FFB0-CFD3-D5F6B65F4F2D}"/>
                </a:ext>
              </a:extLst>
            </p:cNvPr>
            <p:cNvSpPr/>
            <p:nvPr/>
          </p:nvSpPr>
          <p:spPr>
            <a:xfrm>
              <a:off x="6689978" y="3157346"/>
              <a:ext cx="329184" cy="31699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Arrow: Notched Right 35">
              <a:extLst>
                <a:ext uri="{FF2B5EF4-FFF2-40B4-BE49-F238E27FC236}">
                  <a16:creationId xmlns:a16="http://schemas.microsoft.com/office/drawing/2014/main" id="{1DA1D1F0-807E-9340-BD48-5A6F213550F2}"/>
                </a:ext>
              </a:extLst>
            </p:cNvPr>
            <p:cNvSpPr/>
            <p:nvPr/>
          </p:nvSpPr>
          <p:spPr>
            <a:xfrm>
              <a:off x="6739890" y="3179825"/>
              <a:ext cx="225552" cy="262128"/>
            </a:xfrm>
            <a:prstGeom prst="notchedRightArrow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F9580DB3-8D9B-E425-FEBA-330F6FDFBD0D}"/>
                </a:ext>
              </a:extLst>
            </p:cNvPr>
            <p:cNvSpPr/>
            <p:nvPr/>
          </p:nvSpPr>
          <p:spPr>
            <a:xfrm>
              <a:off x="7363968" y="2520695"/>
              <a:ext cx="1731264" cy="1591056"/>
            </a:xfrm>
            <a:prstGeom prst="rect">
              <a:avLst/>
            </a:prstGeom>
            <a:solidFill>
              <a:srgbClr val="FAB4B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cs typeface="Calibri"/>
              </a:endParaRPr>
            </a:p>
          </p:txBody>
        </p:sp>
        <p:sp>
          <p:nvSpPr>
            <p:cNvPr id="38" name="Isosceles Triangle 37">
              <a:extLst>
                <a:ext uri="{FF2B5EF4-FFF2-40B4-BE49-F238E27FC236}">
                  <a16:creationId xmlns:a16="http://schemas.microsoft.com/office/drawing/2014/main" id="{A684414F-0C20-609C-A38B-EE06A6610EA1}"/>
                </a:ext>
              </a:extLst>
            </p:cNvPr>
            <p:cNvSpPr/>
            <p:nvPr/>
          </p:nvSpPr>
          <p:spPr>
            <a:xfrm rot="18720000">
              <a:off x="8432427" y="4050712"/>
              <a:ext cx="633984" cy="359664"/>
            </a:xfrm>
            <a:prstGeom prst="triangle">
              <a:avLst/>
            </a:prstGeom>
            <a:solidFill>
              <a:srgbClr val="A11A1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7A366328-2990-CEED-E9D1-89049CB3360E}"/>
                </a:ext>
              </a:extLst>
            </p:cNvPr>
            <p:cNvSpPr txBox="1"/>
            <p:nvPr/>
          </p:nvSpPr>
          <p:spPr>
            <a:xfrm>
              <a:off x="7293408" y="2594129"/>
              <a:ext cx="1836419" cy="1754326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b="1">
                  <a:latin typeface="Arial"/>
                  <a:ea typeface="Tahoma"/>
                  <a:cs typeface="Arial"/>
                </a:rPr>
                <a:t>Read FOSS sensors and scale readings to check accuracy</a:t>
              </a:r>
            </a:p>
            <a:p>
              <a:pPr algn="l"/>
              <a:endParaRPr lang="en-US">
                <a:cs typeface="Calibri"/>
              </a:endParaRPr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20344C12-FA67-285E-1679-13E89FBEA688}"/>
                </a:ext>
              </a:extLst>
            </p:cNvPr>
            <p:cNvSpPr/>
            <p:nvPr/>
          </p:nvSpPr>
          <p:spPr>
            <a:xfrm>
              <a:off x="8857487" y="3087623"/>
              <a:ext cx="469392" cy="457200"/>
            </a:xfrm>
            <a:prstGeom prst="ellipse">
              <a:avLst/>
            </a:prstGeom>
            <a:solidFill>
              <a:srgbClr val="FAB4B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132A6DC5-F846-9EF8-0D2C-A12F9E020EF1}"/>
                </a:ext>
              </a:extLst>
            </p:cNvPr>
            <p:cNvSpPr/>
            <p:nvPr/>
          </p:nvSpPr>
          <p:spPr>
            <a:xfrm>
              <a:off x="8927210" y="3163442"/>
              <a:ext cx="329184" cy="31699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Arrow: Notched Right 41">
              <a:extLst>
                <a:ext uri="{FF2B5EF4-FFF2-40B4-BE49-F238E27FC236}">
                  <a16:creationId xmlns:a16="http://schemas.microsoft.com/office/drawing/2014/main" id="{273B7C05-107C-53DE-DF9C-20766972B739}"/>
                </a:ext>
              </a:extLst>
            </p:cNvPr>
            <p:cNvSpPr/>
            <p:nvPr/>
          </p:nvSpPr>
          <p:spPr>
            <a:xfrm>
              <a:off x="8977122" y="3185921"/>
              <a:ext cx="225552" cy="262128"/>
            </a:xfrm>
            <a:prstGeom prst="notchedRightArrow">
              <a:avLst/>
            </a:prstGeom>
            <a:solidFill>
              <a:srgbClr val="A11A1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D45B0A2D-0303-F78C-BC49-D1E235B8C22E}"/>
                </a:ext>
              </a:extLst>
            </p:cNvPr>
            <p:cNvSpPr/>
            <p:nvPr/>
          </p:nvSpPr>
          <p:spPr>
            <a:xfrm>
              <a:off x="9601200" y="2502407"/>
              <a:ext cx="1731264" cy="1591056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cs typeface="Calibri"/>
              </a:endParaRPr>
            </a:p>
          </p:txBody>
        </p:sp>
        <p:sp>
          <p:nvSpPr>
            <p:cNvPr id="44" name="Isosceles Triangle 43">
              <a:extLst>
                <a:ext uri="{FF2B5EF4-FFF2-40B4-BE49-F238E27FC236}">
                  <a16:creationId xmlns:a16="http://schemas.microsoft.com/office/drawing/2014/main" id="{47E86FDC-D666-A8A9-2B51-BA23366CCE64}"/>
                </a:ext>
              </a:extLst>
            </p:cNvPr>
            <p:cNvSpPr/>
            <p:nvPr/>
          </p:nvSpPr>
          <p:spPr>
            <a:xfrm rot="18720000">
              <a:off x="10669659" y="4032424"/>
              <a:ext cx="633984" cy="359664"/>
            </a:xfrm>
            <a:prstGeom prst="triangl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8F0F873F-569E-1BAC-C053-446484D8F9DA}"/>
                </a:ext>
              </a:extLst>
            </p:cNvPr>
            <p:cNvSpPr txBox="1"/>
            <p:nvPr/>
          </p:nvSpPr>
          <p:spPr>
            <a:xfrm>
              <a:off x="9565816" y="2578887"/>
              <a:ext cx="1795271" cy="1754326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b="1">
                  <a:latin typeface="Arial"/>
                  <a:ea typeface="Tahoma"/>
                  <a:cs typeface="Arial"/>
                </a:rPr>
                <a:t>Remove prototype and let liquid nitrogen evaporate</a:t>
              </a:r>
            </a:p>
            <a:p>
              <a:endParaRPr lang="en-US">
                <a:latin typeface="Arial"/>
                <a:cs typeface="Calibri"/>
              </a:endParaRPr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A2EDCF39-EAB0-BC84-AF27-7A0FA576A8E3}"/>
                </a:ext>
              </a:extLst>
            </p:cNvPr>
            <p:cNvSpPr/>
            <p:nvPr/>
          </p:nvSpPr>
          <p:spPr>
            <a:xfrm>
              <a:off x="11094719" y="3069335"/>
              <a:ext cx="469392" cy="457200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DF8D58FD-236F-BA7E-68BC-A028B7CA9414}"/>
                </a:ext>
              </a:extLst>
            </p:cNvPr>
            <p:cNvSpPr/>
            <p:nvPr/>
          </p:nvSpPr>
          <p:spPr>
            <a:xfrm>
              <a:off x="11164442" y="3145154"/>
              <a:ext cx="329184" cy="31699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Arrow: Notched Right 47">
              <a:extLst>
                <a:ext uri="{FF2B5EF4-FFF2-40B4-BE49-F238E27FC236}">
                  <a16:creationId xmlns:a16="http://schemas.microsoft.com/office/drawing/2014/main" id="{19C351C9-7D5A-AAFB-46D8-F00018DAB715}"/>
                </a:ext>
              </a:extLst>
            </p:cNvPr>
            <p:cNvSpPr/>
            <p:nvPr/>
          </p:nvSpPr>
          <p:spPr>
            <a:xfrm>
              <a:off x="11214354" y="3167633"/>
              <a:ext cx="225552" cy="262128"/>
            </a:xfrm>
            <a:prstGeom prst="notchedRightArrow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FC5A9EDA-69D9-037E-D328-457EC4D3924C}"/>
                    </a:ext>
                  </a:extLst>
                </p:cNvPr>
                <p:cNvSpPr txBox="1"/>
                <p:nvPr/>
              </p:nvSpPr>
              <p:spPr>
                <a:xfrm>
                  <a:off x="5123324" y="2714276"/>
                  <a:ext cx="1645920" cy="1483548"/>
                </a:xfrm>
                <a:prstGeom prst="rect">
                  <a:avLst/>
                </a:prstGeom>
                <a:noFill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b="1">
                      <a:latin typeface="Arial"/>
                      <a:ea typeface="Tahoma"/>
                      <a:cs typeface="Arial"/>
                    </a:rPr>
                    <a:t>Fill dewar with liquid nitrogen</a:t>
                  </a:r>
                </a:p>
                <a:p>
                  <a:pPr algn="ctr"/>
                  <a:r>
                    <a:rPr lang="en-US" b="1">
                      <a:latin typeface="Arial"/>
                      <a:ea typeface="Tahoma"/>
                      <a:cs typeface="Arial"/>
                    </a:rPr>
                    <a:t>(~20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US" b="1" i="1" smtClean="0">
                              <a:latin typeface="Cambria Math" panose="02040503050406030204" pitchFamily="18" charset="0"/>
                              <a:ea typeface="Tahoma"/>
                              <a:cs typeface="Arial"/>
                            </a:rPr>
                          </m:ctrlPr>
                        </m:sSupPr>
                        <m:e>
                          <m:r>
                            <a:rPr lang="en-US" b="1" i="1" smtClean="0">
                              <a:latin typeface="Cambria Math" panose="02040503050406030204" pitchFamily="18" charset="0"/>
                              <a:ea typeface="Tahoma"/>
                              <a:cs typeface="Arial"/>
                            </a:rPr>
                            <m:t>𝒇𝒕</m:t>
                          </m:r>
                        </m:e>
                        <m:sup>
                          <m:r>
                            <a:rPr lang="en-US" b="1" i="1" smtClean="0">
                              <a:latin typeface="Cambria Math" panose="02040503050406030204" pitchFamily="18" charset="0"/>
                              <a:ea typeface="Tahoma"/>
                              <a:cs typeface="Arial"/>
                            </a:rPr>
                            <m:t>𝟑</m:t>
                          </m:r>
                        </m:sup>
                      </m:sSup>
                    </m:oMath>
                  </a14:m>
                  <a:r>
                    <a:rPr lang="en-US" b="1">
                      <a:latin typeface="Arial"/>
                      <a:ea typeface="Tahoma"/>
                      <a:cs typeface="Arial"/>
                    </a:rPr>
                    <a:t>)</a:t>
                  </a:r>
                </a:p>
                <a:p>
                  <a:endParaRPr lang="en-US"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FC5A9EDA-69D9-037E-D328-457EC4D3924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23324" y="2714276"/>
                  <a:ext cx="1645920" cy="1483548"/>
                </a:xfrm>
                <a:prstGeom prst="rect">
                  <a:avLst/>
                </a:prstGeom>
                <a:blipFill>
                  <a:blip r:embed="rId3"/>
                  <a:stretch>
                    <a:fillRect t="-204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F4981D25-DDEB-B614-8C25-9A2AECBC0358}"/>
              </a:ext>
            </a:extLst>
          </p:cNvPr>
          <p:cNvSpPr txBox="1"/>
          <p:nvPr/>
        </p:nvSpPr>
        <p:spPr>
          <a:xfrm>
            <a:off x="737467" y="2689995"/>
            <a:ext cx="1645920" cy="147732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>
                <a:latin typeface="Arial"/>
                <a:ea typeface="Tahoma"/>
                <a:cs typeface="Arial"/>
              </a:rPr>
              <a:t>Place dewar on scale for weight readings</a:t>
            </a:r>
          </a:p>
          <a:p>
            <a:endParaRPr lang="en-US">
              <a:latin typeface="Arial"/>
              <a:ea typeface="Tahoma"/>
              <a:cs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B7D1CB4-F557-1D58-9258-702C1013917E}"/>
              </a:ext>
            </a:extLst>
          </p:cNvPr>
          <p:cNvSpPr txBox="1"/>
          <p:nvPr/>
        </p:nvSpPr>
        <p:spPr>
          <a:xfrm>
            <a:off x="11044347" y="5532438"/>
            <a:ext cx="1747422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>
                <a:ea typeface="+mn-lt"/>
                <a:cs typeface="+mn-lt"/>
              </a:rPr>
              <a:t>Dane Seal</a:t>
            </a:r>
          </a:p>
        </p:txBody>
      </p:sp>
    </p:spTree>
    <p:extLst>
      <p:ext uri="{BB962C8B-B14F-4D97-AF65-F5344CB8AC3E}">
        <p14:creationId xmlns:p14="http://schemas.microsoft.com/office/powerpoint/2010/main" val="229203586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Rectangle 50">
            <a:extLst>
              <a:ext uri="{FF2B5EF4-FFF2-40B4-BE49-F238E27FC236}">
                <a16:creationId xmlns:a16="http://schemas.microsoft.com/office/drawing/2014/main" id="{C9B3D140-48E7-6C41-6D4D-247737FD7D34}"/>
              </a:ext>
            </a:extLst>
          </p:cNvPr>
          <p:cNvSpPr/>
          <p:nvPr/>
        </p:nvSpPr>
        <p:spPr>
          <a:xfrm>
            <a:off x="1178433" y="1658786"/>
            <a:ext cx="8875776" cy="4240998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05C0B6A2-951E-499A-6FA6-CD2553E67F99}"/>
              </a:ext>
            </a:extLst>
          </p:cNvPr>
          <p:cNvSpPr/>
          <p:nvPr/>
        </p:nvSpPr>
        <p:spPr>
          <a:xfrm>
            <a:off x="6854004" y="2122229"/>
            <a:ext cx="608372" cy="60222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629CD0FF-51D4-8E34-39EE-B3AFA724F25F}"/>
              </a:ext>
            </a:extLst>
          </p:cNvPr>
          <p:cNvSpPr/>
          <p:nvPr/>
        </p:nvSpPr>
        <p:spPr>
          <a:xfrm>
            <a:off x="7806505" y="1661344"/>
            <a:ext cx="915629" cy="9156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80FA040B-DE9E-A879-568E-D0E55E573AD8}"/>
              </a:ext>
            </a:extLst>
          </p:cNvPr>
          <p:cNvSpPr/>
          <p:nvPr/>
        </p:nvSpPr>
        <p:spPr>
          <a:xfrm>
            <a:off x="7001489" y="2626134"/>
            <a:ext cx="2353596" cy="29681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ECC7D630-8A65-2338-F170-598D78876C12}"/>
              </a:ext>
            </a:extLst>
          </p:cNvPr>
          <p:cNvSpPr/>
          <p:nvPr/>
        </p:nvSpPr>
        <p:spPr>
          <a:xfrm>
            <a:off x="7891001" y="1432436"/>
            <a:ext cx="2587112" cy="44736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Moon 72">
            <a:extLst>
              <a:ext uri="{FF2B5EF4-FFF2-40B4-BE49-F238E27FC236}">
                <a16:creationId xmlns:a16="http://schemas.microsoft.com/office/drawing/2014/main" id="{695ED5F5-67D2-1038-7F1B-2D272F68108C}"/>
              </a:ext>
            </a:extLst>
          </p:cNvPr>
          <p:cNvSpPr/>
          <p:nvPr/>
        </p:nvSpPr>
        <p:spPr>
          <a:xfrm rot="13200000">
            <a:off x="6491054" y="4811269"/>
            <a:ext cx="436305" cy="970935"/>
          </a:xfrm>
          <a:prstGeom prst="mo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D2E53448-AEC8-DFF8-40A5-5C0A021BA686}"/>
              </a:ext>
            </a:extLst>
          </p:cNvPr>
          <p:cNvSpPr/>
          <p:nvPr/>
        </p:nvSpPr>
        <p:spPr>
          <a:xfrm>
            <a:off x="6855541" y="2394153"/>
            <a:ext cx="614517" cy="31463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8963C884-8EC0-B22D-8107-B0FBEF74F5C0}"/>
              </a:ext>
            </a:extLst>
          </p:cNvPr>
          <p:cNvSpPr/>
          <p:nvPr/>
        </p:nvSpPr>
        <p:spPr>
          <a:xfrm>
            <a:off x="4474290" y="4320661"/>
            <a:ext cx="485469" cy="81730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B5FB7076-F92D-E74C-FDA9-476E28481183}"/>
              </a:ext>
            </a:extLst>
          </p:cNvPr>
          <p:cNvSpPr/>
          <p:nvPr/>
        </p:nvSpPr>
        <p:spPr>
          <a:xfrm>
            <a:off x="4807839" y="4798695"/>
            <a:ext cx="1377696" cy="8961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15CADD0A-6C54-F708-74FF-BA6C659C82DF}"/>
              </a:ext>
            </a:extLst>
          </p:cNvPr>
          <p:cNvSpPr/>
          <p:nvPr/>
        </p:nvSpPr>
        <p:spPr>
          <a:xfrm>
            <a:off x="2258961" y="5306960"/>
            <a:ext cx="1708353" cy="5960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13A49EFF-0E3C-BB59-1C1F-2234A82922C0}"/>
              </a:ext>
            </a:extLst>
          </p:cNvPr>
          <p:cNvSpPr/>
          <p:nvPr/>
        </p:nvSpPr>
        <p:spPr>
          <a:xfrm>
            <a:off x="4205440" y="5526649"/>
            <a:ext cx="2574822" cy="4178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5B5A09CB-E741-C339-062E-16FFBAB432C9}"/>
              </a:ext>
            </a:extLst>
          </p:cNvPr>
          <p:cNvSpPr/>
          <p:nvPr/>
        </p:nvSpPr>
        <p:spPr>
          <a:xfrm>
            <a:off x="3435759" y="5303888"/>
            <a:ext cx="903339" cy="5899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Moon 58">
            <a:extLst>
              <a:ext uri="{FF2B5EF4-FFF2-40B4-BE49-F238E27FC236}">
                <a16:creationId xmlns:a16="http://schemas.microsoft.com/office/drawing/2014/main" id="{396B9978-6568-E0A4-4937-124651DA13BC}"/>
              </a:ext>
            </a:extLst>
          </p:cNvPr>
          <p:cNvSpPr/>
          <p:nvPr/>
        </p:nvSpPr>
        <p:spPr>
          <a:xfrm rot="18900000">
            <a:off x="4139746" y="4864964"/>
            <a:ext cx="381000" cy="970935"/>
          </a:xfrm>
          <a:prstGeom prst="mo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84970F40-2A7C-F05C-D17F-C1E5FAB85DDA}"/>
              </a:ext>
            </a:extLst>
          </p:cNvPr>
          <p:cNvSpPr/>
          <p:nvPr/>
        </p:nvSpPr>
        <p:spPr>
          <a:xfrm>
            <a:off x="3623185" y="2437170"/>
            <a:ext cx="528484" cy="30357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BA1CA277-D4DD-061D-1951-124ED46F35AE}"/>
              </a:ext>
            </a:extLst>
          </p:cNvPr>
          <p:cNvSpPr/>
          <p:nvPr/>
        </p:nvSpPr>
        <p:spPr>
          <a:xfrm>
            <a:off x="3507105" y="2132554"/>
            <a:ext cx="640080" cy="76799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Block Arc 55">
            <a:extLst>
              <a:ext uri="{FF2B5EF4-FFF2-40B4-BE49-F238E27FC236}">
                <a16:creationId xmlns:a16="http://schemas.microsoft.com/office/drawing/2014/main" id="{528FC629-1A38-C143-D177-7507CBE20376}"/>
              </a:ext>
            </a:extLst>
          </p:cNvPr>
          <p:cNvSpPr/>
          <p:nvPr/>
        </p:nvSpPr>
        <p:spPr>
          <a:xfrm>
            <a:off x="2516886" y="1130046"/>
            <a:ext cx="2609088" cy="2529840"/>
          </a:xfrm>
          <a:prstGeom prst="blockArc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FEF4EA0D-AA31-2854-DF40-416BB49A1BFF}"/>
              </a:ext>
            </a:extLst>
          </p:cNvPr>
          <p:cNvSpPr/>
          <p:nvPr/>
        </p:nvSpPr>
        <p:spPr>
          <a:xfrm>
            <a:off x="1630299" y="2572130"/>
            <a:ext cx="2292096" cy="2011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88788070-1943-94A0-2D21-6A1656548ED4}"/>
              </a:ext>
            </a:extLst>
          </p:cNvPr>
          <p:cNvSpPr/>
          <p:nvPr/>
        </p:nvSpPr>
        <p:spPr>
          <a:xfrm>
            <a:off x="1005840" y="1655064"/>
            <a:ext cx="2157984" cy="42428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2769EF2E-9330-AE75-0602-478F3803BB3C}"/>
              </a:ext>
            </a:extLst>
          </p:cNvPr>
          <p:cNvSpPr/>
          <p:nvPr/>
        </p:nvSpPr>
        <p:spPr>
          <a:xfrm>
            <a:off x="1538097" y="1656968"/>
            <a:ext cx="9119616" cy="42428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2815D8C3-C3F6-9A97-428A-0842EBDBD38D}"/>
              </a:ext>
            </a:extLst>
          </p:cNvPr>
          <p:cNvSpPr/>
          <p:nvPr/>
        </p:nvSpPr>
        <p:spPr>
          <a:xfrm>
            <a:off x="7248144" y="3429000"/>
            <a:ext cx="1792224" cy="12252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4CF08052-5D70-B9B3-9FF2-7E38F64FA62F}"/>
              </a:ext>
            </a:extLst>
          </p:cNvPr>
          <p:cNvSpPr/>
          <p:nvPr/>
        </p:nvSpPr>
        <p:spPr>
          <a:xfrm>
            <a:off x="1347597" y="5465444"/>
            <a:ext cx="2938272" cy="432816"/>
          </a:xfrm>
          <a:prstGeom prst="round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B16573D-D1BC-24ED-C620-4AE21B79774A}"/>
              </a:ext>
            </a:extLst>
          </p:cNvPr>
          <p:cNvSpPr/>
          <p:nvPr/>
        </p:nvSpPr>
        <p:spPr>
          <a:xfrm>
            <a:off x="1802891" y="4421123"/>
            <a:ext cx="2084832" cy="12192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BE580F5-C26B-1B04-5321-334CD64213E1}"/>
              </a:ext>
            </a:extLst>
          </p:cNvPr>
          <p:cNvSpPr/>
          <p:nvPr/>
        </p:nvSpPr>
        <p:spPr>
          <a:xfrm>
            <a:off x="1802892" y="3512820"/>
            <a:ext cx="2084832" cy="12192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D41675C-1D5D-D3AA-E80A-25AA2D0E67A9}"/>
              </a:ext>
            </a:extLst>
          </p:cNvPr>
          <p:cNvSpPr/>
          <p:nvPr/>
        </p:nvSpPr>
        <p:spPr>
          <a:xfrm>
            <a:off x="1922145" y="2772536"/>
            <a:ext cx="1840992" cy="251155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2" descr="Symbols of NASA | NASA">
            <a:extLst>
              <a:ext uri="{FF2B5EF4-FFF2-40B4-BE49-F238E27FC236}">
                <a16:creationId xmlns:a16="http://schemas.microsoft.com/office/drawing/2014/main" id="{E8EB8FF1-3BF0-E9D0-9AF3-D84497FFDC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1120" y="38845"/>
            <a:ext cx="1747422" cy="873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id="{D8332673-DF76-DDBB-7FFB-BA6DC708384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746630" y="6133161"/>
            <a:ext cx="704088" cy="365125"/>
          </a:xfrm>
        </p:spPr>
        <p:txBody>
          <a:bodyPr lIns="91440" tIns="45720" rIns="91440" bIns="45720" anchor="t"/>
          <a:lstStyle/>
          <a:p>
            <a:pPr algn="ctr"/>
            <a:fld id="{6F1FABC0-072B-4F22-8F9B-95A9D10B0206}" type="slidenum">
              <a:rPr lang="en-US" smtClean="0"/>
              <a:pPr algn="ctr"/>
              <a:t>25</a:t>
            </a:fld>
            <a:endParaRPr lang="en-US"/>
          </a:p>
        </p:txBody>
      </p:sp>
      <p:pic>
        <p:nvPicPr>
          <p:cNvPr id="13" name="Graphic 11" descr="Oil Barrel outline">
            <a:extLst>
              <a:ext uri="{FF2B5EF4-FFF2-40B4-BE49-F238E27FC236}">
                <a16:creationId xmlns:a16="http://schemas.microsoft.com/office/drawing/2014/main" id="{18ABB2B6-F957-0116-15A9-C365D8F638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47343" y="1959863"/>
            <a:ext cx="3998976" cy="3986784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11728884-8977-8876-A58E-D7001BA050FB}"/>
              </a:ext>
            </a:extLst>
          </p:cNvPr>
          <p:cNvSpPr txBox="1"/>
          <p:nvPr/>
        </p:nvSpPr>
        <p:spPr>
          <a:xfrm>
            <a:off x="2353056" y="2968752"/>
            <a:ext cx="975360" cy="46166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>
                <a:latin typeface="Sitka Text"/>
                <a:cs typeface="Calibri"/>
              </a:rPr>
              <a:t>LN2</a:t>
            </a:r>
            <a:endParaRPr lang="en-US" sz="2400">
              <a:latin typeface="Sitka Text"/>
            </a:endParaRPr>
          </a:p>
        </p:txBody>
      </p:sp>
      <p:sp>
        <p:nvSpPr>
          <p:cNvPr id="24" name="Block Arc 23">
            <a:extLst>
              <a:ext uri="{FF2B5EF4-FFF2-40B4-BE49-F238E27FC236}">
                <a16:creationId xmlns:a16="http://schemas.microsoft.com/office/drawing/2014/main" id="{0E1B0B25-790D-CD60-2AE1-6096B745D049}"/>
              </a:ext>
            </a:extLst>
          </p:cNvPr>
          <p:cNvSpPr/>
          <p:nvPr/>
        </p:nvSpPr>
        <p:spPr>
          <a:xfrm>
            <a:off x="3169539" y="1782698"/>
            <a:ext cx="1304544" cy="1304544"/>
          </a:xfrm>
          <a:prstGeom prst="blockArc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CB68F3D8-2E4B-1CC0-153C-B039E7B22C86}"/>
              </a:ext>
            </a:extLst>
          </p:cNvPr>
          <p:cNvSpPr/>
          <p:nvPr/>
        </p:nvSpPr>
        <p:spPr>
          <a:xfrm>
            <a:off x="7175089" y="2775155"/>
            <a:ext cx="1868127" cy="4081268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Block Arc 24">
            <a:extLst>
              <a:ext uri="{FF2B5EF4-FFF2-40B4-BE49-F238E27FC236}">
                <a16:creationId xmlns:a16="http://schemas.microsoft.com/office/drawing/2014/main" id="{BCBEEA8B-FA61-AC44-4718-6446B5AE82E3}"/>
              </a:ext>
            </a:extLst>
          </p:cNvPr>
          <p:cNvSpPr/>
          <p:nvPr/>
        </p:nvSpPr>
        <p:spPr>
          <a:xfrm rot="10800000">
            <a:off x="4144898" y="4227194"/>
            <a:ext cx="1353312" cy="1304544"/>
          </a:xfrm>
          <a:prstGeom prst="blockArc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DFE794D4-3CD2-226A-6C66-9150C98BD6AC}"/>
              </a:ext>
            </a:extLst>
          </p:cNvPr>
          <p:cNvSpPr/>
          <p:nvPr/>
        </p:nvSpPr>
        <p:spPr>
          <a:xfrm>
            <a:off x="4152900" y="2436876"/>
            <a:ext cx="323088" cy="2438400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1B4EEB49-3DE3-B423-8FB9-49B9CDD63AC2}"/>
              </a:ext>
            </a:extLst>
          </p:cNvPr>
          <p:cNvSpPr/>
          <p:nvPr/>
        </p:nvSpPr>
        <p:spPr>
          <a:xfrm>
            <a:off x="6499859" y="2412492"/>
            <a:ext cx="323088" cy="2438400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Block Arc 32">
            <a:extLst>
              <a:ext uri="{FF2B5EF4-FFF2-40B4-BE49-F238E27FC236}">
                <a16:creationId xmlns:a16="http://schemas.microsoft.com/office/drawing/2014/main" id="{8E3F8CD9-2B64-0430-CD06-69785FD3B00D}"/>
              </a:ext>
            </a:extLst>
          </p:cNvPr>
          <p:cNvSpPr/>
          <p:nvPr/>
        </p:nvSpPr>
        <p:spPr>
          <a:xfrm rot="10800000">
            <a:off x="5498210" y="4221098"/>
            <a:ext cx="1322832" cy="1304544"/>
          </a:xfrm>
          <a:prstGeom prst="blockArc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E196E066-780A-1C4D-4353-ACEEE5898ACF}"/>
              </a:ext>
            </a:extLst>
          </p:cNvPr>
          <p:cNvSpPr/>
          <p:nvPr/>
        </p:nvSpPr>
        <p:spPr>
          <a:xfrm>
            <a:off x="4810506" y="5191506"/>
            <a:ext cx="1377696" cy="335280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0B3F159F-9D07-6524-9399-645C5A8DB08E}"/>
              </a:ext>
            </a:extLst>
          </p:cNvPr>
          <p:cNvSpPr/>
          <p:nvPr/>
        </p:nvSpPr>
        <p:spPr>
          <a:xfrm>
            <a:off x="6620637" y="5465444"/>
            <a:ext cx="2938272" cy="432816"/>
          </a:xfrm>
          <a:prstGeom prst="round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8669EBF1-F48E-0D27-ABDC-D9F3E30E24ED}"/>
              </a:ext>
            </a:extLst>
          </p:cNvPr>
          <p:cNvCxnSpPr/>
          <p:nvPr/>
        </p:nvCxnSpPr>
        <p:spPr>
          <a:xfrm>
            <a:off x="7147179" y="3632834"/>
            <a:ext cx="1981200" cy="6096"/>
          </a:xfrm>
          <a:prstGeom prst="straightConnector1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Rectangle 64">
            <a:extLst>
              <a:ext uri="{FF2B5EF4-FFF2-40B4-BE49-F238E27FC236}">
                <a16:creationId xmlns:a16="http://schemas.microsoft.com/office/drawing/2014/main" id="{1A5A8521-EACD-4BED-82F7-6A1958FC2F9C}"/>
              </a:ext>
            </a:extLst>
          </p:cNvPr>
          <p:cNvSpPr/>
          <p:nvPr/>
        </p:nvSpPr>
        <p:spPr>
          <a:xfrm>
            <a:off x="4506552" y="1433973"/>
            <a:ext cx="1954163" cy="34167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Rectangle: Rounded Corners 65">
            <a:extLst>
              <a:ext uri="{FF2B5EF4-FFF2-40B4-BE49-F238E27FC236}">
                <a16:creationId xmlns:a16="http://schemas.microsoft.com/office/drawing/2014/main" id="{453DB5C1-57FA-7091-3603-EE96A610C5A5}"/>
              </a:ext>
            </a:extLst>
          </p:cNvPr>
          <p:cNvSpPr/>
          <p:nvPr/>
        </p:nvSpPr>
        <p:spPr>
          <a:xfrm>
            <a:off x="4630993" y="4114800"/>
            <a:ext cx="1739080" cy="107540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Teardrop 66">
            <a:extLst>
              <a:ext uri="{FF2B5EF4-FFF2-40B4-BE49-F238E27FC236}">
                <a16:creationId xmlns:a16="http://schemas.microsoft.com/office/drawing/2014/main" id="{57002F88-6199-CF72-33EC-986E1F4953FA}"/>
              </a:ext>
            </a:extLst>
          </p:cNvPr>
          <p:cNvSpPr/>
          <p:nvPr/>
        </p:nvSpPr>
        <p:spPr>
          <a:xfrm>
            <a:off x="4503480" y="4546496"/>
            <a:ext cx="626808" cy="639097"/>
          </a:xfrm>
          <a:prstGeom prst="teardrop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Teardrop 67">
            <a:extLst>
              <a:ext uri="{FF2B5EF4-FFF2-40B4-BE49-F238E27FC236}">
                <a16:creationId xmlns:a16="http://schemas.microsoft.com/office/drawing/2014/main" id="{D72A092C-A25E-8574-8522-09AD45F196A4}"/>
              </a:ext>
            </a:extLst>
          </p:cNvPr>
          <p:cNvSpPr/>
          <p:nvPr/>
        </p:nvSpPr>
        <p:spPr>
          <a:xfrm flipH="1">
            <a:off x="5873850" y="4583366"/>
            <a:ext cx="589935" cy="608371"/>
          </a:xfrm>
          <a:prstGeom prst="teardrop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Block Arc 68">
            <a:extLst>
              <a:ext uri="{FF2B5EF4-FFF2-40B4-BE49-F238E27FC236}">
                <a16:creationId xmlns:a16="http://schemas.microsoft.com/office/drawing/2014/main" id="{19FC0004-8295-A823-5B80-AFB68CB32E4C}"/>
              </a:ext>
            </a:extLst>
          </p:cNvPr>
          <p:cNvSpPr/>
          <p:nvPr/>
        </p:nvSpPr>
        <p:spPr>
          <a:xfrm>
            <a:off x="5853708" y="1117754"/>
            <a:ext cx="2596798" cy="2511405"/>
          </a:xfrm>
          <a:prstGeom prst="blockArc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D1CEC718-972B-8E0A-4BAF-15840796640E}"/>
              </a:ext>
            </a:extLst>
          </p:cNvPr>
          <p:cNvSpPr/>
          <p:nvPr/>
        </p:nvSpPr>
        <p:spPr>
          <a:xfrm>
            <a:off x="7483882" y="2733675"/>
            <a:ext cx="325696" cy="2617838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7155CE1-84E8-5EA7-9607-AD71D543E46B}"/>
              </a:ext>
            </a:extLst>
          </p:cNvPr>
          <p:cNvSpPr txBox="1"/>
          <p:nvPr/>
        </p:nvSpPr>
        <p:spPr>
          <a:xfrm>
            <a:off x="7345680" y="2865120"/>
            <a:ext cx="1597152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latin typeface="Sitka Text"/>
                <a:cs typeface="Calibri"/>
              </a:rPr>
              <a:t>TESTING DEWAR</a:t>
            </a:r>
            <a:endParaRPr lang="en-US">
              <a:latin typeface="Sitka Text"/>
            </a:endParaRPr>
          </a:p>
        </p:txBody>
      </p:sp>
      <p:pic>
        <p:nvPicPr>
          <p:cNvPr id="37" name="Graphic 11" descr="Oil Barrel outline">
            <a:extLst>
              <a:ext uri="{FF2B5EF4-FFF2-40B4-BE49-F238E27FC236}">
                <a16:creationId xmlns:a16="http://schemas.microsoft.com/office/drawing/2014/main" id="{724554B4-0698-647A-869D-AF7413CEDA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flipH="1">
            <a:off x="6077564" y="1953717"/>
            <a:ext cx="4096512" cy="3986784"/>
          </a:xfrm>
          <a:prstGeom prst="rect">
            <a:avLst/>
          </a:prstGeom>
        </p:spPr>
      </p:pic>
      <p:sp>
        <p:nvSpPr>
          <p:cNvPr id="36" name="Block Arc 35">
            <a:extLst>
              <a:ext uri="{FF2B5EF4-FFF2-40B4-BE49-F238E27FC236}">
                <a16:creationId xmlns:a16="http://schemas.microsoft.com/office/drawing/2014/main" id="{9D500874-E2A3-5913-740F-816A811D696F}"/>
              </a:ext>
            </a:extLst>
          </p:cNvPr>
          <p:cNvSpPr/>
          <p:nvPr/>
        </p:nvSpPr>
        <p:spPr>
          <a:xfrm>
            <a:off x="6497954" y="1758314"/>
            <a:ext cx="1304544" cy="1304544"/>
          </a:xfrm>
          <a:prstGeom prst="blockArc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C2E4B4D8-2038-8009-7FF8-21A4E839B591}"/>
              </a:ext>
            </a:extLst>
          </p:cNvPr>
          <p:cNvSpPr/>
          <p:nvPr/>
        </p:nvSpPr>
        <p:spPr>
          <a:xfrm>
            <a:off x="7147436" y="614"/>
            <a:ext cx="927919" cy="17206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AF79D19E-5A3E-CDEA-00FD-CFC1D42D66B0}"/>
              </a:ext>
            </a:extLst>
          </p:cNvPr>
          <p:cNvSpPr/>
          <p:nvPr/>
        </p:nvSpPr>
        <p:spPr>
          <a:xfrm>
            <a:off x="7191989" y="2626134"/>
            <a:ext cx="928158" cy="446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Flowchart: Stored Data 82">
            <a:extLst>
              <a:ext uri="{FF2B5EF4-FFF2-40B4-BE49-F238E27FC236}">
                <a16:creationId xmlns:a16="http://schemas.microsoft.com/office/drawing/2014/main" id="{68BECA56-CFD1-676F-28FA-75D9892F96B0}"/>
              </a:ext>
            </a:extLst>
          </p:cNvPr>
          <p:cNvSpPr/>
          <p:nvPr/>
        </p:nvSpPr>
        <p:spPr>
          <a:xfrm rot="7920000">
            <a:off x="7330049" y="1267952"/>
            <a:ext cx="921774" cy="817306"/>
          </a:xfrm>
          <a:prstGeom prst="flowChartOnlineStorag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Rectangle: Rounded Corners 85">
            <a:extLst>
              <a:ext uri="{FF2B5EF4-FFF2-40B4-BE49-F238E27FC236}">
                <a16:creationId xmlns:a16="http://schemas.microsoft.com/office/drawing/2014/main" id="{84A29177-EFDE-848D-3230-0414D203BD12}"/>
              </a:ext>
            </a:extLst>
          </p:cNvPr>
          <p:cNvSpPr/>
          <p:nvPr/>
        </p:nvSpPr>
        <p:spPr>
          <a:xfrm>
            <a:off x="7142349" y="5354585"/>
            <a:ext cx="1954639" cy="8603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805212AE-7277-8DA7-22AF-CCB3646BD9A1}"/>
              </a:ext>
            </a:extLst>
          </p:cNvPr>
          <p:cNvCxnSpPr>
            <a:cxnSpLocks/>
          </p:cNvCxnSpPr>
          <p:nvPr/>
        </p:nvCxnSpPr>
        <p:spPr>
          <a:xfrm>
            <a:off x="7189851" y="4931282"/>
            <a:ext cx="1932432" cy="0"/>
          </a:xfrm>
          <a:prstGeom prst="straightConnector1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2" name="Graphic 8" descr="DNA outline">
            <a:extLst>
              <a:ext uri="{FF2B5EF4-FFF2-40B4-BE49-F238E27FC236}">
                <a16:creationId xmlns:a16="http://schemas.microsoft.com/office/drawing/2014/main" id="{5654FD6B-E811-7A59-14DF-D7F056409BD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772656" y="3563112"/>
            <a:ext cx="2773680" cy="1420368"/>
          </a:xfrm>
          <a:prstGeom prst="rect">
            <a:avLst/>
          </a:prstGeom>
        </p:spPr>
      </p:pic>
      <p:pic>
        <p:nvPicPr>
          <p:cNvPr id="2" name="Picture 2" descr="Graphical user interface, diagram, application&#10;&#10;Description automatically generated">
            <a:extLst>
              <a:ext uri="{FF2B5EF4-FFF2-40B4-BE49-F238E27FC236}">
                <a16:creationId xmlns:a16="http://schemas.microsoft.com/office/drawing/2014/main" id="{EF81ADD4-00D8-E190-2D1A-D9A31760D10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6778" t="79224" r="38550" b="13745"/>
          <a:stretch/>
        </p:blipFill>
        <p:spPr>
          <a:xfrm>
            <a:off x="6772656" y="5902921"/>
            <a:ext cx="2394873" cy="954773"/>
          </a:xfrm>
          <a:prstGeom prst="rect">
            <a:avLst/>
          </a:prstGeom>
        </p:spPr>
      </p:pic>
      <p:grpSp>
        <p:nvGrpSpPr>
          <p:cNvPr id="41" name="Group 40">
            <a:extLst>
              <a:ext uri="{FF2B5EF4-FFF2-40B4-BE49-F238E27FC236}">
                <a16:creationId xmlns:a16="http://schemas.microsoft.com/office/drawing/2014/main" id="{62B6ABE3-7324-A36A-34FF-80EC761C2488}"/>
              </a:ext>
            </a:extLst>
          </p:cNvPr>
          <p:cNvGrpSpPr/>
          <p:nvPr/>
        </p:nvGrpSpPr>
        <p:grpSpPr>
          <a:xfrm>
            <a:off x="7613904" y="3697224"/>
            <a:ext cx="1085087" cy="1158240"/>
            <a:chOff x="7613904" y="3697224"/>
            <a:chExt cx="1085087" cy="1158240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0CE52EBB-4D00-0355-6186-2A03B734F850}"/>
                </a:ext>
              </a:extLst>
            </p:cNvPr>
            <p:cNvSpPr/>
            <p:nvPr/>
          </p:nvSpPr>
          <p:spPr>
            <a:xfrm>
              <a:off x="7626096" y="3697224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69FDB8E7-B908-E9BA-57BD-47770939D0D9}"/>
                </a:ext>
              </a:extLst>
            </p:cNvPr>
            <p:cNvSpPr/>
            <p:nvPr/>
          </p:nvSpPr>
          <p:spPr>
            <a:xfrm>
              <a:off x="8607551" y="3703320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A871CB84-B3FF-EFB7-2DE4-49E2F3233DC4}"/>
                </a:ext>
              </a:extLst>
            </p:cNvPr>
            <p:cNvSpPr/>
            <p:nvPr/>
          </p:nvSpPr>
          <p:spPr>
            <a:xfrm>
              <a:off x="8113776" y="3904488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03E97882-9603-99CA-3077-B48397CD8E90}"/>
                </a:ext>
              </a:extLst>
            </p:cNvPr>
            <p:cNvSpPr/>
            <p:nvPr/>
          </p:nvSpPr>
          <p:spPr>
            <a:xfrm>
              <a:off x="7619999" y="4105655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A319EE72-3937-1437-52B7-E219702EE9BC}"/>
                </a:ext>
              </a:extLst>
            </p:cNvPr>
            <p:cNvSpPr/>
            <p:nvPr/>
          </p:nvSpPr>
          <p:spPr>
            <a:xfrm>
              <a:off x="8601455" y="4111752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19A6DB55-B28A-C4DC-79BE-072AD70C6024}"/>
                </a:ext>
              </a:extLst>
            </p:cNvPr>
            <p:cNvSpPr/>
            <p:nvPr/>
          </p:nvSpPr>
          <p:spPr>
            <a:xfrm>
              <a:off x="7613904" y="4355592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1C680AD6-67EC-A1EE-AA89-53F661FD74BF}"/>
                </a:ext>
              </a:extLst>
            </p:cNvPr>
            <p:cNvSpPr/>
            <p:nvPr/>
          </p:nvSpPr>
          <p:spPr>
            <a:xfrm>
              <a:off x="8595359" y="4361687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503C7A3F-121C-E22F-362B-0A54B3EE98B1}"/>
                </a:ext>
              </a:extLst>
            </p:cNvPr>
            <p:cNvSpPr/>
            <p:nvPr/>
          </p:nvSpPr>
          <p:spPr>
            <a:xfrm>
              <a:off x="8119872" y="4556760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CC933366-8508-E97C-594A-013EB0750722}"/>
                </a:ext>
              </a:extLst>
            </p:cNvPr>
            <p:cNvSpPr/>
            <p:nvPr/>
          </p:nvSpPr>
          <p:spPr>
            <a:xfrm>
              <a:off x="7626095" y="4757927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1C04574B-A6D8-F3AE-E9CB-A1A19BB29355}"/>
                </a:ext>
              </a:extLst>
            </p:cNvPr>
            <p:cNvSpPr/>
            <p:nvPr/>
          </p:nvSpPr>
          <p:spPr>
            <a:xfrm>
              <a:off x="8607551" y="4764024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3" name="Graphic 25" descr="Monitor outline">
            <a:extLst>
              <a:ext uri="{FF2B5EF4-FFF2-40B4-BE49-F238E27FC236}">
                <a16:creationId xmlns:a16="http://schemas.microsoft.com/office/drawing/2014/main" id="{2CF5C24A-38B7-33C6-6F6A-82F28ADE06F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601200" y="2569464"/>
            <a:ext cx="1901952" cy="1889760"/>
          </a:xfrm>
          <a:prstGeom prst="rect">
            <a:avLst/>
          </a:prstGeom>
        </p:spPr>
      </p:pic>
      <p:cxnSp>
        <p:nvCxnSpPr>
          <p:cNvPr id="26" name="Connector: Curved 25">
            <a:extLst>
              <a:ext uri="{FF2B5EF4-FFF2-40B4-BE49-F238E27FC236}">
                <a16:creationId xmlns:a16="http://schemas.microsoft.com/office/drawing/2014/main" id="{30DFA30C-9CE0-DB7C-54BF-77FDF72291E8}"/>
              </a:ext>
            </a:extLst>
          </p:cNvPr>
          <p:cNvCxnSpPr/>
          <p:nvPr/>
        </p:nvCxnSpPr>
        <p:spPr>
          <a:xfrm flipH="1">
            <a:off x="9091803" y="4053458"/>
            <a:ext cx="810768" cy="877824"/>
          </a:xfrm>
          <a:prstGeom prst="curvedConnector3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2F96BC37-4A27-897C-2C81-BBEDDBFEB2A8}"/>
              </a:ext>
            </a:extLst>
          </p:cNvPr>
          <p:cNvCxnSpPr/>
          <p:nvPr/>
        </p:nvCxnSpPr>
        <p:spPr>
          <a:xfrm>
            <a:off x="9905238" y="4056126"/>
            <a:ext cx="512064" cy="0"/>
          </a:xfrm>
          <a:prstGeom prst="straightConnector1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28">
            <a:extLst>
              <a:ext uri="{FF2B5EF4-FFF2-40B4-BE49-F238E27FC236}">
                <a16:creationId xmlns:a16="http://schemas.microsoft.com/office/drawing/2014/main" id="{BA60A082-C669-A6C4-F6AB-B9998839272D}"/>
              </a:ext>
            </a:extLst>
          </p:cNvPr>
          <p:cNvSpPr/>
          <p:nvPr/>
        </p:nvSpPr>
        <p:spPr>
          <a:xfrm>
            <a:off x="9779889" y="4199000"/>
            <a:ext cx="1542288" cy="158496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7145E218-D190-C96A-87A4-C3856F75EA10}"/>
              </a:ext>
            </a:extLst>
          </p:cNvPr>
          <p:cNvSpPr/>
          <p:nvPr/>
        </p:nvSpPr>
        <p:spPr>
          <a:xfrm rot="5400000">
            <a:off x="9084944" y="5058536"/>
            <a:ext cx="1542288" cy="158496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B71CC7E0-BEB1-8F45-825C-F711BF792C58}"/>
              </a:ext>
            </a:extLst>
          </p:cNvPr>
          <p:cNvSpPr/>
          <p:nvPr/>
        </p:nvSpPr>
        <p:spPr>
          <a:xfrm rot="5400000">
            <a:off x="10468736" y="5046344"/>
            <a:ext cx="1542288" cy="158496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FE166449-7392-83AA-AD6E-13BE042A47E9}"/>
              </a:ext>
            </a:extLst>
          </p:cNvPr>
          <p:cNvSpPr txBox="1"/>
          <p:nvPr/>
        </p:nvSpPr>
        <p:spPr>
          <a:xfrm>
            <a:off x="9936480" y="3206496"/>
            <a:ext cx="1347216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>
                <a:latin typeface="Sitka Text"/>
                <a:ea typeface="Tahoma"/>
                <a:cs typeface="Calibri"/>
              </a:rPr>
              <a:t>Temp = 77 K</a:t>
            </a:r>
            <a:endParaRPr lang="en-US" sz="1400">
              <a:latin typeface="Sitka Text"/>
              <a:ea typeface="Tahoma"/>
            </a:endParaRPr>
          </a:p>
        </p:txBody>
      </p:sp>
      <p:sp>
        <p:nvSpPr>
          <p:cNvPr id="76" name="Title 1">
            <a:extLst>
              <a:ext uri="{FF2B5EF4-FFF2-40B4-BE49-F238E27FC236}">
                <a16:creationId xmlns:a16="http://schemas.microsoft.com/office/drawing/2014/main" id="{FD1DBA32-E6B5-F9FD-F3FE-911F969EDDEA}"/>
              </a:ext>
            </a:extLst>
          </p:cNvPr>
          <p:cNvSpPr txBox="1">
            <a:spLocks/>
          </p:cNvSpPr>
          <p:nvPr/>
        </p:nvSpPr>
        <p:spPr>
          <a:xfrm>
            <a:off x="838200" y="3444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rgbClr val="B7B09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4400">
                <a:latin typeface="Arial"/>
                <a:cs typeface="Arial"/>
              </a:rPr>
              <a:t>Testing Procedure </a:t>
            </a:r>
            <a:endParaRPr lang="en-US" sz="4400"/>
          </a:p>
        </p:txBody>
      </p:sp>
      <p:pic>
        <p:nvPicPr>
          <p:cNvPr id="77" name="Picture 83" descr="Text, email&#10;&#10;Description automatically generated">
            <a:extLst>
              <a:ext uri="{FF2B5EF4-FFF2-40B4-BE49-F238E27FC236}">
                <a16:creationId xmlns:a16="http://schemas.microsoft.com/office/drawing/2014/main" id="{28ECFB8D-887B-846A-EA7A-89F8A512CFE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497683" y="1633556"/>
            <a:ext cx="2168105" cy="1146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70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animBg="1"/>
      <p:bldP spid="79" grpId="0" animBg="1"/>
      <p:bldP spid="80" grpId="0" animBg="1"/>
      <p:bldP spid="4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60332A-7F76-D88D-831E-3B159AB623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/>
                <a:cs typeface="Arial"/>
              </a:rPr>
              <a:t>Budget</a:t>
            </a:r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2E23508-3819-EB99-E381-0436FFC7AA35}"/>
              </a:ext>
            </a:extLst>
          </p:cNvPr>
          <p:cNvSpPr txBox="1"/>
          <p:nvPr/>
        </p:nvSpPr>
        <p:spPr>
          <a:xfrm>
            <a:off x="11044347" y="5532438"/>
            <a:ext cx="1747422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>
                <a:ea typeface="+mn-lt"/>
                <a:cs typeface="+mn-lt"/>
              </a:rPr>
              <a:t>Dane Seal</a:t>
            </a:r>
          </a:p>
        </p:txBody>
      </p:sp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id="{4A371CE4-6795-A3E1-46A3-E234792E8B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746630" y="6133161"/>
            <a:ext cx="704088" cy="365125"/>
          </a:xfrm>
        </p:spPr>
        <p:txBody>
          <a:bodyPr lIns="91440" tIns="45720" rIns="91440" bIns="45720" anchor="t"/>
          <a:lstStyle/>
          <a:p>
            <a:pPr algn="ctr"/>
            <a:fld id="{6F1FABC0-072B-4F22-8F9B-95A9D10B0206}" type="slidenum">
              <a:rPr lang="en-US" smtClean="0"/>
              <a:pPr algn="ctr"/>
              <a:t>26</a:t>
            </a:fld>
            <a:endParaRPr lang="en-US"/>
          </a:p>
        </p:txBody>
      </p:sp>
      <p:pic>
        <p:nvPicPr>
          <p:cNvPr id="4" name="Picture 2" descr="Symbols of NASA | NASA">
            <a:extLst>
              <a:ext uri="{FF2B5EF4-FFF2-40B4-BE49-F238E27FC236}">
                <a16:creationId xmlns:a16="http://schemas.microsoft.com/office/drawing/2014/main" id="{670B8EA4-9EB7-4F87-536F-F59820FE18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1120" y="38845"/>
            <a:ext cx="1747422" cy="873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 descr="Chart, pie chart&#10;&#10;Description automatically generated">
            <a:extLst>
              <a:ext uri="{FF2B5EF4-FFF2-40B4-BE49-F238E27FC236}">
                <a16:creationId xmlns:a16="http://schemas.microsoft.com/office/drawing/2014/main" id="{E20587DD-93A2-1E33-A7B0-72EDBFED1EB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014"/>
          <a:stretch/>
        </p:blipFill>
        <p:spPr>
          <a:xfrm rot="10800000">
            <a:off x="2377271" y="1453640"/>
            <a:ext cx="7437458" cy="4263463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70EEAA60-2219-4B34-EC98-1C06D3DC412D}"/>
              </a:ext>
            </a:extLst>
          </p:cNvPr>
          <p:cNvSpPr/>
          <p:nvPr/>
        </p:nvSpPr>
        <p:spPr>
          <a:xfrm>
            <a:off x="7912187" y="4767064"/>
            <a:ext cx="3805084" cy="6654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chemeClr val="tx1"/>
                </a:solidFill>
              </a:rPr>
              <a:t> 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D2A813A-FEB3-0E7A-0DFE-B58B29B05AE0}"/>
              </a:ext>
            </a:extLst>
          </p:cNvPr>
          <p:cNvSpPr/>
          <p:nvPr/>
        </p:nvSpPr>
        <p:spPr>
          <a:xfrm>
            <a:off x="19665" y="1659946"/>
            <a:ext cx="4218039" cy="5707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chemeClr val="tx1"/>
                </a:solidFill>
              </a:rPr>
              <a:t>          Expended:</a:t>
            </a:r>
          </a:p>
        </p:txBody>
      </p:sp>
      <p:pic>
        <p:nvPicPr>
          <p:cNvPr id="18" name="Picture 2" descr="A picture containing pipe&#10;&#10;Description automatically generated">
            <a:extLst>
              <a:ext uri="{FF2B5EF4-FFF2-40B4-BE49-F238E27FC236}">
                <a16:creationId xmlns:a16="http://schemas.microsoft.com/office/drawing/2014/main" id="{F90181BA-3EBE-8FD3-1B50-C3A031E267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693" y="2916329"/>
            <a:ext cx="2817940" cy="2803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237967B7-9B2D-D4B8-A26E-0E427DDE0A3B}"/>
              </a:ext>
            </a:extLst>
          </p:cNvPr>
          <p:cNvSpPr txBox="1"/>
          <p:nvPr/>
        </p:nvSpPr>
        <p:spPr>
          <a:xfrm>
            <a:off x="854281" y="2088068"/>
            <a:ext cx="381491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G-10 for Prototype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Shipping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1BF1ED4-03B2-7613-3035-1BACF72996C5}"/>
              </a:ext>
            </a:extLst>
          </p:cNvPr>
          <p:cNvSpPr txBox="1"/>
          <p:nvPr/>
        </p:nvSpPr>
        <p:spPr>
          <a:xfrm>
            <a:off x="8085732" y="4455220"/>
            <a:ext cx="381491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Epoxy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Machining Tools</a:t>
            </a:r>
          </a:p>
        </p:txBody>
      </p:sp>
      <p:pic>
        <p:nvPicPr>
          <p:cNvPr id="21" name="Picture 4" descr="LOCTITE STYCAST 2850FT BL – Electronics - Henkel Adhesives">
            <a:extLst>
              <a:ext uri="{FF2B5EF4-FFF2-40B4-BE49-F238E27FC236}">
                <a16:creationId xmlns:a16="http://schemas.microsoft.com/office/drawing/2014/main" id="{A263528C-CFB5-E77F-8A83-93761739F6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33" b="16453"/>
          <a:stretch/>
        </p:blipFill>
        <p:spPr bwMode="auto">
          <a:xfrm>
            <a:off x="8285589" y="2381676"/>
            <a:ext cx="1895896" cy="1261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Drill America - D/ACO1INCH 1&quot; Reduced Shank Cobalt Drill Bit with 1/2&quot;  Shank, D/ACO Series: Amazon.com: Tools &amp; Home Improvement">
            <a:extLst>
              <a:ext uri="{FF2B5EF4-FFF2-40B4-BE49-F238E27FC236}">
                <a16:creationId xmlns:a16="http://schemas.microsoft.com/office/drawing/2014/main" id="{873B8018-C00E-BA0E-9087-63AD611444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0399" y="2559529"/>
            <a:ext cx="1207896" cy="989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6BFC868-651E-A95C-F212-5D6164DFB1B0}"/>
              </a:ext>
            </a:extLst>
          </p:cNvPr>
          <p:cNvSpPr/>
          <p:nvPr/>
        </p:nvSpPr>
        <p:spPr>
          <a:xfrm>
            <a:off x="4669198" y="717310"/>
            <a:ext cx="2731492" cy="584774"/>
          </a:xfrm>
          <a:prstGeom prst="rect">
            <a:avLst/>
          </a:prstGeom>
          <a:solidFill>
            <a:srgbClr val="6CB9EE"/>
          </a:solidFill>
          <a:ln>
            <a:solidFill>
              <a:srgbClr val="6CB9EE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15BAAB3-E65B-96CA-2784-1DEF325A5A42}"/>
              </a:ext>
            </a:extLst>
          </p:cNvPr>
          <p:cNvSpPr txBox="1"/>
          <p:nvPr/>
        </p:nvSpPr>
        <p:spPr>
          <a:xfrm>
            <a:off x="4852577" y="694139"/>
            <a:ext cx="27314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ysClr val="windowText" lastClr="000000"/>
                </a:solidFill>
              </a:rPr>
              <a:t>Total: $2,000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A19E9C0-DAAF-7428-57C7-523E37259B44}"/>
              </a:ext>
            </a:extLst>
          </p:cNvPr>
          <p:cNvSpPr txBox="1"/>
          <p:nvPr/>
        </p:nvSpPr>
        <p:spPr>
          <a:xfrm>
            <a:off x="4669198" y="2578893"/>
            <a:ext cx="16086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$1453.82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5651CE8-6406-EFC6-4576-F8D2240B0E42}"/>
              </a:ext>
            </a:extLst>
          </p:cNvPr>
          <p:cNvSpPr txBox="1"/>
          <p:nvPr/>
        </p:nvSpPr>
        <p:spPr>
          <a:xfrm>
            <a:off x="6353348" y="3832644"/>
            <a:ext cx="15163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$546.18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8E28CEA-693B-B5C2-C3C5-9B5E78FD5AD2}"/>
              </a:ext>
            </a:extLst>
          </p:cNvPr>
          <p:cNvSpPr/>
          <p:nvPr/>
        </p:nvSpPr>
        <p:spPr>
          <a:xfrm>
            <a:off x="8095565" y="3931856"/>
            <a:ext cx="3805084" cy="6654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chemeClr val="tx1"/>
                </a:solidFill>
              </a:rPr>
              <a:t>  Remaining:</a:t>
            </a:r>
          </a:p>
        </p:txBody>
      </p:sp>
    </p:spTree>
    <p:extLst>
      <p:ext uri="{BB962C8B-B14F-4D97-AF65-F5344CB8AC3E}">
        <p14:creationId xmlns:p14="http://schemas.microsoft.com/office/powerpoint/2010/main" val="213257748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94B697-D9D7-3278-DAEE-5DE9B1D5F6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Current Work</a:t>
            </a:r>
          </a:p>
        </p:txBody>
      </p:sp>
      <p:grpSp>
        <p:nvGrpSpPr>
          <p:cNvPr id="5" name="Google Shape;1805;p39">
            <a:extLst>
              <a:ext uri="{FF2B5EF4-FFF2-40B4-BE49-F238E27FC236}">
                <a16:creationId xmlns:a16="http://schemas.microsoft.com/office/drawing/2014/main" id="{3294A3E4-7236-CA86-9181-F4EF908F31BD}"/>
              </a:ext>
            </a:extLst>
          </p:cNvPr>
          <p:cNvGrpSpPr/>
          <p:nvPr/>
        </p:nvGrpSpPr>
        <p:grpSpPr>
          <a:xfrm>
            <a:off x="851149" y="1563801"/>
            <a:ext cx="5034805" cy="927668"/>
            <a:chOff x="3321050" y="1066800"/>
            <a:chExt cx="6505573" cy="1508125"/>
          </a:xfrm>
        </p:grpSpPr>
        <p:sp>
          <p:nvSpPr>
            <p:cNvPr id="6" name="Google Shape;1806;p39">
              <a:extLst>
                <a:ext uri="{FF2B5EF4-FFF2-40B4-BE49-F238E27FC236}">
                  <a16:creationId xmlns:a16="http://schemas.microsoft.com/office/drawing/2014/main" id="{893BCA41-B65C-B2D6-1157-3C2AED7048F3}"/>
                </a:ext>
              </a:extLst>
            </p:cNvPr>
            <p:cNvSpPr/>
            <p:nvPr/>
          </p:nvSpPr>
          <p:spPr>
            <a:xfrm>
              <a:off x="3321050" y="1066800"/>
              <a:ext cx="6505573" cy="1508125"/>
            </a:xfrm>
            <a:custGeom>
              <a:avLst/>
              <a:gdLst/>
              <a:ahLst/>
              <a:cxnLst/>
              <a:rect l="l" t="t" r="r" b="b"/>
              <a:pathLst>
                <a:path w="1658" h="384" extrusionOk="0">
                  <a:moveTo>
                    <a:pt x="1553" y="384"/>
                  </a:moveTo>
                  <a:cubicBezTo>
                    <a:pt x="1556" y="384"/>
                    <a:pt x="1560" y="382"/>
                    <a:pt x="1561" y="379"/>
                  </a:cubicBezTo>
                  <a:cubicBezTo>
                    <a:pt x="1657" y="196"/>
                    <a:pt x="1657" y="196"/>
                    <a:pt x="1657" y="196"/>
                  </a:cubicBezTo>
                  <a:cubicBezTo>
                    <a:pt x="1658" y="194"/>
                    <a:pt x="1658" y="190"/>
                    <a:pt x="1657" y="187"/>
                  </a:cubicBezTo>
                  <a:cubicBezTo>
                    <a:pt x="1561" y="5"/>
                    <a:pt x="1561" y="5"/>
                    <a:pt x="1561" y="5"/>
                  </a:cubicBezTo>
                  <a:cubicBezTo>
                    <a:pt x="1560" y="2"/>
                    <a:pt x="1556" y="0"/>
                    <a:pt x="1553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0"/>
                    <a:pt x="0" y="7"/>
                    <a:pt x="3" y="14"/>
                  </a:cubicBezTo>
                  <a:cubicBezTo>
                    <a:pt x="94" y="187"/>
                    <a:pt x="94" y="187"/>
                    <a:pt x="94" y="187"/>
                  </a:cubicBezTo>
                  <a:cubicBezTo>
                    <a:pt x="94" y="187"/>
                    <a:pt x="94" y="187"/>
                    <a:pt x="94" y="187"/>
                  </a:cubicBezTo>
                  <a:cubicBezTo>
                    <a:pt x="196" y="384"/>
                    <a:pt x="196" y="384"/>
                    <a:pt x="196" y="384"/>
                  </a:cubicBezTo>
                  <a:lnTo>
                    <a:pt x="1553" y="384"/>
                  </a:ln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" name="Google Shape;1807;p39">
              <a:extLst>
                <a:ext uri="{FF2B5EF4-FFF2-40B4-BE49-F238E27FC236}">
                  <a16:creationId xmlns:a16="http://schemas.microsoft.com/office/drawing/2014/main" id="{F080A18C-DD61-D5C9-457C-21DA4C8C45F1}"/>
                </a:ext>
              </a:extLst>
            </p:cNvPr>
            <p:cNvSpPr/>
            <p:nvPr/>
          </p:nvSpPr>
          <p:spPr>
            <a:xfrm>
              <a:off x="3321050" y="1801812"/>
              <a:ext cx="769937" cy="773112"/>
            </a:xfrm>
            <a:custGeom>
              <a:avLst/>
              <a:gdLst/>
              <a:ahLst/>
              <a:cxnLst/>
              <a:rect l="l" t="t" r="r" b="b"/>
              <a:pathLst>
                <a:path w="196" h="197" extrusionOk="0">
                  <a:moveTo>
                    <a:pt x="94" y="9"/>
                  </a:moveTo>
                  <a:cubicBezTo>
                    <a:pt x="3" y="183"/>
                    <a:pt x="3" y="183"/>
                    <a:pt x="3" y="183"/>
                  </a:cubicBezTo>
                  <a:cubicBezTo>
                    <a:pt x="0" y="189"/>
                    <a:pt x="5" y="197"/>
                    <a:pt x="12" y="197"/>
                  </a:cubicBezTo>
                  <a:cubicBezTo>
                    <a:pt x="196" y="197"/>
                    <a:pt x="196" y="197"/>
                    <a:pt x="196" y="197"/>
                  </a:cubicBezTo>
                  <a:cubicBezTo>
                    <a:pt x="94" y="0"/>
                    <a:pt x="94" y="0"/>
                    <a:pt x="94" y="0"/>
                  </a:cubicBezTo>
                  <a:cubicBezTo>
                    <a:pt x="95" y="3"/>
                    <a:pt x="95" y="7"/>
                    <a:pt x="94" y="9"/>
                  </a:cubicBez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" name="Google Shape;1808;p39">
            <a:extLst>
              <a:ext uri="{FF2B5EF4-FFF2-40B4-BE49-F238E27FC236}">
                <a16:creationId xmlns:a16="http://schemas.microsoft.com/office/drawing/2014/main" id="{419B1947-4829-9E96-C103-9CAC1E795A43}"/>
              </a:ext>
            </a:extLst>
          </p:cNvPr>
          <p:cNvGrpSpPr/>
          <p:nvPr/>
        </p:nvGrpSpPr>
        <p:grpSpPr>
          <a:xfrm flipH="1">
            <a:off x="474018" y="2579466"/>
            <a:ext cx="5034805" cy="927668"/>
            <a:chOff x="3321050" y="1066800"/>
            <a:chExt cx="6505573" cy="1508125"/>
          </a:xfrm>
        </p:grpSpPr>
        <p:sp>
          <p:nvSpPr>
            <p:cNvPr id="9" name="Google Shape;1809;p39">
              <a:extLst>
                <a:ext uri="{FF2B5EF4-FFF2-40B4-BE49-F238E27FC236}">
                  <a16:creationId xmlns:a16="http://schemas.microsoft.com/office/drawing/2014/main" id="{1960FEF0-BB94-C87E-2BF8-903C70340803}"/>
                </a:ext>
              </a:extLst>
            </p:cNvPr>
            <p:cNvSpPr/>
            <p:nvPr/>
          </p:nvSpPr>
          <p:spPr>
            <a:xfrm>
              <a:off x="3321050" y="1066800"/>
              <a:ext cx="6505573" cy="1508125"/>
            </a:xfrm>
            <a:custGeom>
              <a:avLst/>
              <a:gdLst/>
              <a:ahLst/>
              <a:cxnLst/>
              <a:rect l="l" t="t" r="r" b="b"/>
              <a:pathLst>
                <a:path w="1658" h="384" extrusionOk="0">
                  <a:moveTo>
                    <a:pt x="1553" y="384"/>
                  </a:moveTo>
                  <a:cubicBezTo>
                    <a:pt x="1556" y="384"/>
                    <a:pt x="1560" y="382"/>
                    <a:pt x="1561" y="379"/>
                  </a:cubicBezTo>
                  <a:cubicBezTo>
                    <a:pt x="1657" y="196"/>
                    <a:pt x="1657" y="196"/>
                    <a:pt x="1657" y="196"/>
                  </a:cubicBezTo>
                  <a:cubicBezTo>
                    <a:pt x="1658" y="194"/>
                    <a:pt x="1658" y="190"/>
                    <a:pt x="1657" y="187"/>
                  </a:cubicBezTo>
                  <a:cubicBezTo>
                    <a:pt x="1561" y="5"/>
                    <a:pt x="1561" y="5"/>
                    <a:pt x="1561" y="5"/>
                  </a:cubicBezTo>
                  <a:cubicBezTo>
                    <a:pt x="1560" y="2"/>
                    <a:pt x="1556" y="0"/>
                    <a:pt x="1553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0"/>
                    <a:pt x="0" y="7"/>
                    <a:pt x="3" y="14"/>
                  </a:cubicBezTo>
                  <a:cubicBezTo>
                    <a:pt x="94" y="187"/>
                    <a:pt x="94" y="187"/>
                    <a:pt x="94" y="187"/>
                  </a:cubicBezTo>
                  <a:cubicBezTo>
                    <a:pt x="94" y="187"/>
                    <a:pt x="94" y="187"/>
                    <a:pt x="94" y="187"/>
                  </a:cubicBezTo>
                  <a:cubicBezTo>
                    <a:pt x="196" y="384"/>
                    <a:pt x="196" y="384"/>
                    <a:pt x="196" y="384"/>
                  </a:cubicBezTo>
                  <a:lnTo>
                    <a:pt x="1553" y="384"/>
                  </a:lnTo>
                  <a:close/>
                </a:path>
              </a:pathLst>
            </a:custGeom>
            <a:solidFill>
              <a:srgbClr val="52C6AA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" name="Google Shape;1810;p39">
              <a:extLst>
                <a:ext uri="{FF2B5EF4-FFF2-40B4-BE49-F238E27FC236}">
                  <a16:creationId xmlns:a16="http://schemas.microsoft.com/office/drawing/2014/main" id="{47A9260A-A5DA-D130-1240-2A5226A99E3B}"/>
                </a:ext>
              </a:extLst>
            </p:cNvPr>
            <p:cNvSpPr/>
            <p:nvPr/>
          </p:nvSpPr>
          <p:spPr>
            <a:xfrm>
              <a:off x="3321050" y="1801812"/>
              <a:ext cx="769937" cy="773112"/>
            </a:xfrm>
            <a:custGeom>
              <a:avLst/>
              <a:gdLst/>
              <a:ahLst/>
              <a:cxnLst/>
              <a:rect l="l" t="t" r="r" b="b"/>
              <a:pathLst>
                <a:path w="196" h="197" extrusionOk="0">
                  <a:moveTo>
                    <a:pt x="94" y="9"/>
                  </a:moveTo>
                  <a:cubicBezTo>
                    <a:pt x="3" y="183"/>
                    <a:pt x="3" y="183"/>
                    <a:pt x="3" y="183"/>
                  </a:cubicBezTo>
                  <a:cubicBezTo>
                    <a:pt x="0" y="189"/>
                    <a:pt x="5" y="197"/>
                    <a:pt x="12" y="197"/>
                  </a:cubicBezTo>
                  <a:cubicBezTo>
                    <a:pt x="196" y="197"/>
                    <a:pt x="196" y="197"/>
                    <a:pt x="196" y="197"/>
                  </a:cubicBezTo>
                  <a:cubicBezTo>
                    <a:pt x="94" y="0"/>
                    <a:pt x="94" y="0"/>
                    <a:pt x="94" y="0"/>
                  </a:cubicBezTo>
                  <a:cubicBezTo>
                    <a:pt x="95" y="3"/>
                    <a:pt x="95" y="7"/>
                    <a:pt x="94" y="9"/>
                  </a:cubicBezTo>
                  <a:close/>
                </a:path>
              </a:pathLst>
            </a:custGeom>
            <a:solidFill>
              <a:srgbClr val="2E756F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1" name="Google Shape;1811;p39">
            <a:extLst>
              <a:ext uri="{FF2B5EF4-FFF2-40B4-BE49-F238E27FC236}">
                <a16:creationId xmlns:a16="http://schemas.microsoft.com/office/drawing/2014/main" id="{4204ECB6-6BCC-A6B1-1D5E-0BD59D74A19C}"/>
              </a:ext>
            </a:extLst>
          </p:cNvPr>
          <p:cNvGrpSpPr/>
          <p:nvPr/>
        </p:nvGrpSpPr>
        <p:grpSpPr>
          <a:xfrm>
            <a:off x="851149" y="3586844"/>
            <a:ext cx="5034805" cy="927668"/>
            <a:chOff x="3321050" y="1066800"/>
            <a:chExt cx="6505573" cy="1508125"/>
          </a:xfrm>
        </p:grpSpPr>
        <p:sp>
          <p:nvSpPr>
            <p:cNvPr id="12" name="Google Shape;1812;p39">
              <a:extLst>
                <a:ext uri="{FF2B5EF4-FFF2-40B4-BE49-F238E27FC236}">
                  <a16:creationId xmlns:a16="http://schemas.microsoft.com/office/drawing/2014/main" id="{0D6397BA-3663-492B-B112-F522D32DF256}"/>
                </a:ext>
              </a:extLst>
            </p:cNvPr>
            <p:cNvSpPr/>
            <p:nvPr/>
          </p:nvSpPr>
          <p:spPr>
            <a:xfrm>
              <a:off x="3321050" y="1066800"/>
              <a:ext cx="6505573" cy="1508125"/>
            </a:xfrm>
            <a:custGeom>
              <a:avLst/>
              <a:gdLst/>
              <a:ahLst/>
              <a:cxnLst/>
              <a:rect l="l" t="t" r="r" b="b"/>
              <a:pathLst>
                <a:path w="1658" h="384" extrusionOk="0">
                  <a:moveTo>
                    <a:pt x="1553" y="384"/>
                  </a:moveTo>
                  <a:cubicBezTo>
                    <a:pt x="1556" y="384"/>
                    <a:pt x="1560" y="382"/>
                    <a:pt x="1561" y="379"/>
                  </a:cubicBezTo>
                  <a:cubicBezTo>
                    <a:pt x="1657" y="196"/>
                    <a:pt x="1657" y="196"/>
                    <a:pt x="1657" y="196"/>
                  </a:cubicBezTo>
                  <a:cubicBezTo>
                    <a:pt x="1658" y="194"/>
                    <a:pt x="1658" y="190"/>
                    <a:pt x="1657" y="187"/>
                  </a:cubicBezTo>
                  <a:cubicBezTo>
                    <a:pt x="1561" y="5"/>
                    <a:pt x="1561" y="5"/>
                    <a:pt x="1561" y="5"/>
                  </a:cubicBezTo>
                  <a:cubicBezTo>
                    <a:pt x="1560" y="2"/>
                    <a:pt x="1556" y="0"/>
                    <a:pt x="1553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0"/>
                    <a:pt x="0" y="7"/>
                    <a:pt x="3" y="14"/>
                  </a:cubicBezTo>
                  <a:cubicBezTo>
                    <a:pt x="94" y="187"/>
                    <a:pt x="94" y="187"/>
                    <a:pt x="94" y="187"/>
                  </a:cubicBezTo>
                  <a:cubicBezTo>
                    <a:pt x="94" y="187"/>
                    <a:pt x="94" y="187"/>
                    <a:pt x="94" y="187"/>
                  </a:cubicBezTo>
                  <a:cubicBezTo>
                    <a:pt x="196" y="384"/>
                    <a:pt x="196" y="384"/>
                    <a:pt x="196" y="384"/>
                  </a:cubicBezTo>
                  <a:lnTo>
                    <a:pt x="1553" y="384"/>
                  </a:lnTo>
                  <a:close/>
                </a:path>
              </a:pathLst>
            </a:custGeom>
            <a:solidFill>
              <a:srgbClr val="B586DB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" name="Google Shape;1813;p39">
              <a:extLst>
                <a:ext uri="{FF2B5EF4-FFF2-40B4-BE49-F238E27FC236}">
                  <a16:creationId xmlns:a16="http://schemas.microsoft.com/office/drawing/2014/main" id="{30BD832D-8C1A-3EE8-AAA4-539B15E11DF5}"/>
                </a:ext>
              </a:extLst>
            </p:cNvPr>
            <p:cNvSpPr/>
            <p:nvPr/>
          </p:nvSpPr>
          <p:spPr>
            <a:xfrm>
              <a:off x="3321050" y="1801812"/>
              <a:ext cx="769937" cy="773112"/>
            </a:xfrm>
            <a:custGeom>
              <a:avLst/>
              <a:gdLst/>
              <a:ahLst/>
              <a:cxnLst/>
              <a:rect l="l" t="t" r="r" b="b"/>
              <a:pathLst>
                <a:path w="196" h="197" extrusionOk="0">
                  <a:moveTo>
                    <a:pt x="94" y="9"/>
                  </a:moveTo>
                  <a:cubicBezTo>
                    <a:pt x="3" y="183"/>
                    <a:pt x="3" y="183"/>
                    <a:pt x="3" y="183"/>
                  </a:cubicBezTo>
                  <a:cubicBezTo>
                    <a:pt x="0" y="189"/>
                    <a:pt x="5" y="197"/>
                    <a:pt x="12" y="197"/>
                  </a:cubicBezTo>
                  <a:cubicBezTo>
                    <a:pt x="196" y="197"/>
                    <a:pt x="196" y="197"/>
                    <a:pt x="196" y="197"/>
                  </a:cubicBezTo>
                  <a:cubicBezTo>
                    <a:pt x="94" y="0"/>
                    <a:pt x="94" y="0"/>
                    <a:pt x="94" y="0"/>
                  </a:cubicBezTo>
                  <a:cubicBezTo>
                    <a:pt x="95" y="3"/>
                    <a:pt x="95" y="7"/>
                    <a:pt x="94" y="9"/>
                  </a:cubicBezTo>
                  <a:close/>
                </a:path>
              </a:pathLst>
            </a:custGeom>
            <a:solidFill>
              <a:srgbClr val="7030A0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4" name="Google Shape;1808;p39">
            <a:extLst>
              <a:ext uri="{FF2B5EF4-FFF2-40B4-BE49-F238E27FC236}">
                <a16:creationId xmlns:a16="http://schemas.microsoft.com/office/drawing/2014/main" id="{95C75C85-D3BE-285B-A27A-98AA86624427}"/>
              </a:ext>
            </a:extLst>
          </p:cNvPr>
          <p:cNvGrpSpPr/>
          <p:nvPr/>
        </p:nvGrpSpPr>
        <p:grpSpPr>
          <a:xfrm flipH="1">
            <a:off x="474018" y="4594222"/>
            <a:ext cx="5034805" cy="927668"/>
            <a:chOff x="3321050" y="1066800"/>
            <a:chExt cx="6505573" cy="1508125"/>
          </a:xfrm>
          <a:solidFill>
            <a:srgbClr val="ED8594"/>
          </a:solidFill>
        </p:grpSpPr>
        <p:sp>
          <p:nvSpPr>
            <p:cNvPr id="15" name="Google Shape;1809;p39">
              <a:extLst>
                <a:ext uri="{FF2B5EF4-FFF2-40B4-BE49-F238E27FC236}">
                  <a16:creationId xmlns:a16="http://schemas.microsoft.com/office/drawing/2014/main" id="{F13A56D1-BD55-B27D-F36D-797C990CFC27}"/>
                </a:ext>
              </a:extLst>
            </p:cNvPr>
            <p:cNvSpPr/>
            <p:nvPr/>
          </p:nvSpPr>
          <p:spPr>
            <a:xfrm>
              <a:off x="3321050" y="1066800"/>
              <a:ext cx="6505573" cy="1508125"/>
            </a:xfrm>
            <a:custGeom>
              <a:avLst/>
              <a:gdLst/>
              <a:ahLst/>
              <a:cxnLst/>
              <a:rect l="l" t="t" r="r" b="b"/>
              <a:pathLst>
                <a:path w="1658" h="384" extrusionOk="0">
                  <a:moveTo>
                    <a:pt x="1553" y="384"/>
                  </a:moveTo>
                  <a:cubicBezTo>
                    <a:pt x="1556" y="384"/>
                    <a:pt x="1560" y="382"/>
                    <a:pt x="1561" y="379"/>
                  </a:cubicBezTo>
                  <a:cubicBezTo>
                    <a:pt x="1657" y="196"/>
                    <a:pt x="1657" y="196"/>
                    <a:pt x="1657" y="196"/>
                  </a:cubicBezTo>
                  <a:cubicBezTo>
                    <a:pt x="1658" y="194"/>
                    <a:pt x="1658" y="190"/>
                    <a:pt x="1657" y="187"/>
                  </a:cubicBezTo>
                  <a:cubicBezTo>
                    <a:pt x="1561" y="5"/>
                    <a:pt x="1561" y="5"/>
                    <a:pt x="1561" y="5"/>
                  </a:cubicBezTo>
                  <a:cubicBezTo>
                    <a:pt x="1560" y="2"/>
                    <a:pt x="1556" y="0"/>
                    <a:pt x="1553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0"/>
                    <a:pt x="0" y="7"/>
                    <a:pt x="3" y="14"/>
                  </a:cubicBezTo>
                  <a:cubicBezTo>
                    <a:pt x="94" y="187"/>
                    <a:pt x="94" y="187"/>
                    <a:pt x="94" y="187"/>
                  </a:cubicBezTo>
                  <a:cubicBezTo>
                    <a:pt x="94" y="187"/>
                    <a:pt x="94" y="187"/>
                    <a:pt x="94" y="187"/>
                  </a:cubicBezTo>
                  <a:cubicBezTo>
                    <a:pt x="196" y="384"/>
                    <a:pt x="196" y="384"/>
                    <a:pt x="196" y="384"/>
                  </a:cubicBezTo>
                  <a:lnTo>
                    <a:pt x="1553" y="38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" name="Google Shape;1810;p39">
              <a:extLst>
                <a:ext uri="{FF2B5EF4-FFF2-40B4-BE49-F238E27FC236}">
                  <a16:creationId xmlns:a16="http://schemas.microsoft.com/office/drawing/2014/main" id="{2F93F1EB-B9F7-F0D8-877F-97BD09F73CA5}"/>
                </a:ext>
              </a:extLst>
            </p:cNvPr>
            <p:cNvSpPr/>
            <p:nvPr/>
          </p:nvSpPr>
          <p:spPr>
            <a:xfrm>
              <a:off x="3321050" y="1801812"/>
              <a:ext cx="769937" cy="773112"/>
            </a:xfrm>
            <a:custGeom>
              <a:avLst/>
              <a:gdLst/>
              <a:ahLst/>
              <a:cxnLst/>
              <a:rect l="l" t="t" r="r" b="b"/>
              <a:pathLst>
                <a:path w="196" h="197" extrusionOk="0">
                  <a:moveTo>
                    <a:pt x="94" y="9"/>
                  </a:moveTo>
                  <a:cubicBezTo>
                    <a:pt x="3" y="183"/>
                    <a:pt x="3" y="183"/>
                    <a:pt x="3" y="183"/>
                  </a:cubicBezTo>
                  <a:cubicBezTo>
                    <a:pt x="0" y="189"/>
                    <a:pt x="5" y="197"/>
                    <a:pt x="12" y="197"/>
                  </a:cubicBezTo>
                  <a:cubicBezTo>
                    <a:pt x="196" y="197"/>
                    <a:pt x="196" y="197"/>
                    <a:pt x="196" y="197"/>
                  </a:cubicBezTo>
                  <a:cubicBezTo>
                    <a:pt x="94" y="0"/>
                    <a:pt x="94" y="0"/>
                    <a:pt x="94" y="0"/>
                  </a:cubicBezTo>
                  <a:cubicBezTo>
                    <a:pt x="95" y="3"/>
                    <a:pt x="95" y="7"/>
                    <a:pt x="94" y="9"/>
                  </a:cubicBezTo>
                  <a:close/>
                </a:path>
              </a:pathLst>
            </a:custGeom>
            <a:solidFill>
              <a:srgbClr val="CB2B5D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EAD939B4-3CDC-2EB9-DE36-C1762A02DB15}"/>
              </a:ext>
            </a:extLst>
          </p:cNvPr>
          <p:cNvSpPr txBox="1"/>
          <p:nvPr/>
        </p:nvSpPr>
        <p:spPr>
          <a:xfrm>
            <a:off x="1483172" y="1778685"/>
            <a:ext cx="4709848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400" b="1">
                <a:solidFill>
                  <a:srgbClr val="000000"/>
                </a:solidFill>
                <a:latin typeface="Arial"/>
                <a:ea typeface="Tahoma"/>
                <a:cs typeface="Tahoma"/>
              </a:rPr>
              <a:t>Verify testing procedure</a:t>
            </a:r>
            <a:endParaRPr lang="en-US" sz="2400" b="1">
              <a:solidFill>
                <a:srgbClr val="000000"/>
              </a:solidFill>
              <a:latin typeface="Arial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551A262-0E7C-2B8E-9BEB-94A1B25ABDFF}"/>
              </a:ext>
            </a:extLst>
          </p:cNvPr>
          <p:cNvSpPr txBox="1"/>
          <p:nvPr/>
        </p:nvSpPr>
        <p:spPr>
          <a:xfrm>
            <a:off x="568413" y="2639519"/>
            <a:ext cx="4647914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400" b="1">
                <a:solidFill>
                  <a:srgbClr val="000000"/>
                </a:solidFill>
                <a:latin typeface="Arial"/>
                <a:ea typeface="Tahoma"/>
                <a:cs typeface="Tahoma"/>
              </a:rPr>
              <a:t>Visit NASA to receive feedback</a:t>
            </a:r>
            <a:endParaRPr lang="en-US" sz="2400" b="1">
              <a:solidFill>
                <a:srgbClr val="000000"/>
              </a:solidFill>
              <a:latin typeface="Arial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C7AA461-EAC1-DDA0-2D7A-8622DA5B8F28}"/>
              </a:ext>
            </a:extLst>
          </p:cNvPr>
          <p:cNvSpPr txBox="1"/>
          <p:nvPr/>
        </p:nvSpPr>
        <p:spPr>
          <a:xfrm>
            <a:off x="1286672" y="3635179"/>
            <a:ext cx="4380777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400" b="1">
                <a:solidFill>
                  <a:srgbClr val="000000"/>
                </a:solidFill>
                <a:latin typeface="Arial"/>
                <a:ea typeface="Tahoma"/>
                <a:cs typeface="Tahoma"/>
              </a:rPr>
              <a:t>Create CAD drawings for machine shop</a:t>
            </a:r>
            <a:endParaRPr lang="en-US" b="1">
              <a:ea typeface="Tahoma"/>
              <a:cs typeface="Tahoma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7419C37-904A-285B-CA6C-910CEBD4FE1A}"/>
              </a:ext>
            </a:extLst>
          </p:cNvPr>
          <p:cNvSpPr txBox="1"/>
          <p:nvPr/>
        </p:nvSpPr>
        <p:spPr>
          <a:xfrm>
            <a:off x="672567" y="4669902"/>
            <a:ext cx="4750207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400" b="1">
                <a:solidFill>
                  <a:srgbClr val="000000"/>
                </a:solidFill>
                <a:latin typeface="Arial"/>
                <a:cs typeface="Calibri"/>
              </a:rPr>
              <a:t>Update website to illustrate </a:t>
            </a:r>
            <a:endParaRPr lang="en-US" b="1"/>
          </a:p>
          <a:p>
            <a:pPr algn="ctr"/>
            <a:r>
              <a:rPr lang="en-US" sz="2400" b="1">
                <a:solidFill>
                  <a:srgbClr val="000000"/>
                </a:solidFill>
                <a:latin typeface="Arial"/>
                <a:cs typeface="Calibri"/>
              </a:rPr>
              <a:t>design and progress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A08F0C9C-9B17-00B5-FF81-C6684CB568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2196" y="858712"/>
            <a:ext cx="5203648" cy="5192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Symbols of NASA | NASA">
            <a:extLst>
              <a:ext uri="{FF2B5EF4-FFF2-40B4-BE49-F238E27FC236}">
                <a16:creationId xmlns:a16="http://schemas.microsoft.com/office/drawing/2014/main" id="{BC31416E-941E-BC31-F61B-C45AD9FDE1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1120" y="38845"/>
            <a:ext cx="1747422" cy="873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Slide Number Placeholder 2">
            <a:extLst>
              <a:ext uri="{FF2B5EF4-FFF2-40B4-BE49-F238E27FC236}">
                <a16:creationId xmlns:a16="http://schemas.microsoft.com/office/drawing/2014/main" id="{F9057AF9-97BE-A5AF-8207-565582CBFCE9}"/>
              </a:ext>
            </a:extLst>
          </p:cNvPr>
          <p:cNvSpPr txBox="1">
            <a:spLocks/>
          </p:cNvSpPr>
          <p:nvPr/>
        </p:nvSpPr>
        <p:spPr>
          <a:xfrm>
            <a:off x="5746630" y="6133161"/>
            <a:ext cx="704088" cy="365125"/>
          </a:xfrm>
          <a:prstGeom prst="rect">
            <a:avLst/>
          </a:prstGeom>
        </p:spPr>
        <p:txBody>
          <a:bodyPr lIns="91440" tIns="45720" rIns="91440" bIns="45720" anchor="t"/>
          <a:lstStyle>
            <a:defPPr>
              <a:defRPr lang="en-US"/>
            </a:defPPr>
            <a:lvl1pPr marL="0" algn="r" defTabSz="914400" rtl="0" eaLnBrk="1" latinLnBrk="0" hangingPunct="1"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6F1FABC0-072B-4F22-8F9B-95A9D10B0206}" type="slidenum">
              <a:rPr lang="en-US" smtClean="0"/>
              <a:pPr algn="ctr"/>
              <a:t>27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0E6950A-65AC-F26A-C56B-204851FAF31B}"/>
              </a:ext>
            </a:extLst>
          </p:cNvPr>
          <p:cNvSpPr txBox="1"/>
          <p:nvPr/>
        </p:nvSpPr>
        <p:spPr>
          <a:xfrm>
            <a:off x="11044347" y="5532438"/>
            <a:ext cx="1747422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>
                <a:ea typeface="+mn-lt"/>
                <a:cs typeface="+mn-lt"/>
              </a:rPr>
              <a:t>Dane Seal</a:t>
            </a:r>
          </a:p>
        </p:txBody>
      </p:sp>
    </p:spTree>
    <p:extLst>
      <p:ext uri="{BB962C8B-B14F-4D97-AF65-F5344CB8AC3E}">
        <p14:creationId xmlns:p14="http://schemas.microsoft.com/office/powerpoint/2010/main" val="313742461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6">
            <a:extLst>
              <a:ext uri="{FF2B5EF4-FFF2-40B4-BE49-F238E27FC236}">
                <a16:creationId xmlns:a16="http://schemas.microsoft.com/office/drawing/2014/main" id="{4AAE7426-E7C9-4536-8B3B-DEFF3627A6B1}"/>
              </a:ext>
            </a:extLst>
          </p:cNvPr>
          <p:cNvSpPr txBox="1">
            <a:spLocks/>
          </p:cNvSpPr>
          <p:nvPr/>
        </p:nvSpPr>
        <p:spPr>
          <a:xfrm>
            <a:off x="838200" y="627733"/>
            <a:ext cx="10515600" cy="6791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defRPr>
            </a:lvl1pPr>
          </a:lstStyle>
          <a:p>
            <a:pPr algn="l"/>
            <a:r>
              <a:rPr lang="en-US">
                <a:solidFill>
                  <a:srgbClr val="B7B09C"/>
                </a:solidFill>
                <a:latin typeface="Arial"/>
                <a:ea typeface="Tahoma"/>
                <a:cs typeface="Arial"/>
              </a:rPr>
              <a:t>Future Work</a:t>
            </a:r>
            <a:r>
              <a:rPr lang="en-US" sz="5400" b="0">
                <a:latin typeface="Arial"/>
                <a:ea typeface="Tahoma"/>
                <a:cs typeface="Arial"/>
              </a:rPr>
              <a:t> </a:t>
            </a:r>
            <a:endParaRPr lang="en-US" sz="5400" b="0">
              <a:latin typeface="Tahoma"/>
              <a:ea typeface="Tahoma"/>
              <a:cs typeface="Tahoma" panose="020B0604030504040204" pitchFamily="34" charset="0"/>
            </a:endParaRPr>
          </a:p>
        </p:txBody>
      </p:sp>
      <p:sp>
        <p:nvSpPr>
          <p:cNvPr id="88" name="Oval 87">
            <a:extLst>
              <a:ext uri="{FF2B5EF4-FFF2-40B4-BE49-F238E27FC236}">
                <a16:creationId xmlns:a16="http://schemas.microsoft.com/office/drawing/2014/main" id="{C95C7E51-2CF8-48E9-9619-B6638D9FE16F}"/>
              </a:ext>
            </a:extLst>
          </p:cNvPr>
          <p:cNvSpPr>
            <a:spLocks noChangeAspect="1"/>
          </p:cNvSpPr>
          <p:nvPr/>
        </p:nvSpPr>
        <p:spPr>
          <a:xfrm>
            <a:off x="1473286" y="4037226"/>
            <a:ext cx="185022" cy="185022"/>
          </a:xfrm>
          <a:prstGeom prst="ellipse">
            <a:avLst/>
          </a:prstGeom>
          <a:solidFill>
            <a:schemeClr val="bg1">
              <a:lumMod val="65000"/>
            </a:schemeClr>
          </a:solidFill>
          <a:ln w="381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89" name="Straight Connector 88">
            <a:extLst>
              <a:ext uri="{FF2B5EF4-FFF2-40B4-BE49-F238E27FC236}">
                <a16:creationId xmlns:a16="http://schemas.microsoft.com/office/drawing/2014/main" id="{A657A056-D4B2-401D-A0FA-DD630CB81628}"/>
              </a:ext>
            </a:extLst>
          </p:cNvPr>
          <p:cNvCxnSpPr>
            <a:cxnSpLocks/>
          </p:cNvCxnSpPr>
          <p:nvPr/>
        </p:nvCxnSpPr>
        <p:spPr>
          <a:xfrm>
            <a:off x="1648875" y="4163266"/>
            <a:ext cx="9173860" cy="2820"/>
          </a:xfrm>
          <a:prstGeom prst="line">
            <a:avLst/>
          </a:prstGeom>
          <a:ln w="2857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Oval 89">
            <a:extLst>
              <a:ext uri="{FF2B5EF4-FFF2-40B4-BE49-F238E27FC236}">
                <a16:creationId xmlns:a16="http://schemas.microsoft.com/office/drawing/2014/main" id="{B234466C-9BC9-4950-A130-976DB7DF1F00}"/>
              </a:ext>
            </a:extLst>
          </p:cNvPr>
          <p:cNvSpPr>
            <a:spLocks noChangeAspect="1"/>
          </p:cNvSpPr>
          <p:nvPr/>
        </p:nvSpPr>
        <p:spPr>
          <a:xfrm>
            <a:off x="3702497" y="4044060"/>
            <a:ext cx="185022" cy="185022"/>
          </a:xfrm>
          <a:prstGeom prst="ellipse">
            <a:avLst/>
          </a:prstGeom>
          <a:solidFill>
            <a:schemeClr val="bg1">
              <a:lumMod val="65000"/>
            </a:schemeClr>
          </a:solidFill>
          <a:ln w="381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1" name="Oval 90">
            <a:extLst>
              <a:ext uri="{FF2B5EF4-FFF2-40B4-BE49-F238E27FC236}">
                <a16:creationId xmlns:a16="http://schemas.microsoft.com/office/drawing/2014/main" id="{8D9999E6-5B8E-438A-A67E-8F6AF9579CEA}"/>
              </a:ext>
            </a:extLst>
          </p:cNvPr>
          <p:cNvSpPr>
            <a:spLocks noChangeAspect="1"/>
          </p:cNvSpPr>
          <p:nvPr/>
        </p:nvSpPr>
        <p:spPr>
          <a:xfrm>
            <a:off x="6032574" y="4047337"/>
            <a:ext cx="185022" cy="185022"/>
          </a:xfrm>
          <a:prstGeom prst="ellipse">
            <a:avLst/>
          </a:prstGeom>
          <a:solidFill>
            <a:schemeClr val="bg1">
              <a:lumMod val="65000"/>
            </a:schemeClr>
          </a:solidFill>
          <a:ln w="381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2" name="Oval 91">
            <a:extLst>
              <a:ext uri="{FF2B5EF4-FFF2-40B4-BE49-F238E27FC236}">
                <a16:creationId xmlns:a16="http://schemas.microsoft.com/office/drawing/2014/main" id="{A86FC803-0D63-4384-8685-3BD778F2F6BA}"/>
              </a:ext>
            </a:extLst>
          </p:cNvPr>
          <p:cNvSpPr>
            <a:spLocks noChangeAspect="1"/>
          </p:cNvSpPr>
          <p:nvPr/>
        </p:nvSpPr>
        <p:spPr>
          <a:xfrm>
            <a:off x="8407454" y="4043809"/>
            <a:ext cx="185022" cy="185022"/>
          </a:xfrm>
          <a:prstGeom prst="ellipse">
            <a:avLst/>
          </a:prstGeom>
          <a:solidFill>
            <a:schemeClr val="bg1">
              <a:lumMod val="65000"/>
            </a:schemeClr>
          </a:solidFill>
          <a:ln w="381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3" name="Oval 92">
            <a:extLst>
              <a:ext uri="{FF2B5EF4-FFF2-40B4-BE49-F238E27FC236}">
                <a16:creationId xmlns:a16="http://schemas.microsoft.com/office/drawing/2014/main" id="{FF6E88C7-FD3F-4381-A91D-FCEA817E0091}"/>
              </a:ext>
            </a:extLst>
          </p:cNvPr>
          <p:cNvSpPr>
            <a:spLocks noChangeAspect="1"/>
          </p:cNvSpPr>
          <p:nvPr/>
        </p:nvSpPr>
        <p:spPr>
          <a:xfrm>
            <a:off x="795812" y="2068771"/>
            <a:ext cx="1537108" cy="1537108"/>
          </a:xfrm>
          <a:prstGeom prst="ellipse">
            <a:avLst/>
          </a:prstGeom>
          <a:solidFill>
            <a:srgbClr val="86B6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Oval 93">
            <a:extLst>
              <a:ext uri="{FF2B5EF4-FFF2-40B4-BE49-F238E27FC236}">
                <a16:creationId xmlns:a16="http://schemas.microsoft.com/office/drawing/2014/main" id="{5A3E85E5-4826-4EE5-8E3F-7C31C0B3E8C5}"/>
              </a:ext>
            </a:extLst>
          </p:cNvPr>
          <p:cNvSpPr>
            <a:spLocks noChangeAspect="1"/>
          </p:cNvSpPr>
          <p:nvPr/>
        </p:nvSpPr>
        <p:spPr>
          <a:xfrm>
            <a:off x="3050576" y="2016793"/>
            <a:ext cx="1537108" cy="1537108"/>
          </a:xfrm>
          <a:prstGeom prst="ellipse">
            <a:avLst/>
          </a:prstGeom>
          <a:solidFill>
            <a:srgbClr val="5C93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Oval 94">
            <a:extLst>
              <a:ext uri="{FF2B5EF4-FFF2-40B4-BE49-F238E27FC236}">
                <a16:creationId xmlns:a16="http://schemas.microsoft.com/office/drawing/2014/main" id="{C41AFB5A-0F63-4332-B6E4-80CA7011E3A0}"/>
              </a:ext>
            </a:extLst>
          </p:cNvPr>
          <p:cNvSpPr>
            <a:spLocks noChangeAspect="1"/>
          </p:cNvSpPr>
          <p:nvPr/>
        </p:nvSpPr>
        <p:spPr>
          <a:xfrm>
            <a:off x="5391100" y="2020366"/>
            <a:ext cx="1537108" cy="1537108"/>
          </a:xfrm>
          <a:prstGeom prst="ellipse">
            <a:avLst/>
          </a:prstGeom>
          <a:solidFill>
            <a:srgbClr val="3A72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Oval 95">
            <a:extLst>
              <a:ext uri="{FF2B5EF4-FFF2-40B4-BE49-F238E27FC236}">
                <a16:creationId xmlns:a16="http://schemas.microsoft.com/office/drawing/2014/main" id="{9F9121D1-3663-442D-95F2-3E358E08149F}"/>
              </a:ext>
            </a:extLst>
          </p:cNvPr>
          <p:cNvSpPr>
            <a:spLocks noChangeAspect="1"/>
          </p:cNvSpPr>
          <p:nvPr/>
        </p:nvSpPr>
        <p:spPr>
          <a:xfrm>
            <a:off x="7731858" y="2014002"/>
            <a:ext cx="1537108" cy="1537108"/>
          </a:xfrm>
          <a:prstGeom prst="ellipse">
            <a:avLst/>
          </a:prstGeom>
          <a:solidFill>
            <a:srgbClr val="1F53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8830AEB8-F4DC-053D-CF83-0727A1C9F103}"/>
              </a:ext>
            </a:extLst>
          </p:cNvPr>
          <p:cNvSpPr>
            <a:spLocks noChangeAspect="1"/>
          </p:cNvSpPr>
          <p:nvPr/>
        </p:nvSpPr>
        <p:spPr>
          <a:xfrm>
            <a:off x="10729171" y="4045409"/>
            <a:ext cx="185022" cy="185022"/>
          </a:xfrm>
          <a:prstGeom prst="ellipse">
            <a:avLst/>
          </a:prstGeom>
          <a:solidFill>
            <a:schemeClr val="bg1">
              <a:lumMod val="65000"/>
            </a:schemeClr>
          </a:solidFill>
          <a:ln w="381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46B4F4A9-0A6E-1811-B987-876594149D8E}"/>
              </a:ext>
            </a:extLst>
          </p:cNvPr>
          <p:cNvSpPr>
            <a:spLocks noChangeAspect="1"/>
          </p:cNvSpPr>
          <p:nvPr/>
        </p:nvSpPr>
        <p:spPr>
          <a:xfrm>
            <a:off x="10053576" y="2014001"/>
            <a:ext cx="1537108" cy="1537108"/>
          </a:xfrm>
          <a:prstGeom prst="ellipse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626C6A3-9857-C04F-2D90-505C4AB4EA78}"/>
              </a:ext>
            </a:extLst>
          </p:cNvPr>
          <p:cNvSpPr txBox="1"/>
          <p:nvPr/>
        </p:nvSpPr>
        <p:spPr>
          <a:xfrm>
            <a:off x="9448800" y="4338177"/>
            <a:ext cx="274320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>
                <a:solidFill>
                  <a:schemeClr val="bg1">
                    <a:lumMod val="50000"/>
                  </a:schemeClr>
                </a:solidFill>
                <a:latin typeface="Arial"/>
                <a:cs typeface="Segoe UI"/>
              </a:rPr>
              <a:t>​</a:t>
            </a:r>
            <a:r>
              <a:rPr lang="en-US" b="1">
                <a:latin typeface="Arial"/>
                <a:cs typeface="Segoe UI"/>
              </a:rPr>
              <a:t>Engineering Design Day (April 6)</a:t>
            </a:r>
            <a:endParaRPr lang="en-US" b="1">
              <a:latin typeface="Arial"/>
              <a:cs typeface="Calibri"/>
            </a:endParaRPr>
          </a:p>
        </p:txBody>
      </p:sp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id="{93E1B51A-F9F0-271D-4766-E380D7DB4596}"/>
              </a:ext>
            </a:extLst>
          </p:cNvPr>
          <p:cNvSpPr txBox="1">
            <a:spLocks/>
          </p:cNvSpPr>
          <p:nvPr/>
        </p:nvSpPr>
        <p:spPr>
          <a:xfrm>
            <a:off x="5743956" y="6127750"/>
            <a:ext cx="704088" cy="365125"/>
          </a:xfrm>
          <a:prstGeom prst="rect">
            <a:avLst/>
          </a:prstGeom>
        </p:spPr>
        <p:txBody>
          <a:bodyPr lIns="91440" tIns="45720" rIns="91440" bIns="45720" anchor="t"/>
          <a:lstStyle>
            <a:defPPr>
              <a:defRPr lang="en-US"/>
            </a:defPPr>
            <a:lvl1pPr marL="0" algn="r" defTabSz="914400" rtl="0" eaLnBrk="1" latinLnBrk="0" hangingPunct="1"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6F1FABC0-072B-4F22-8F9B-95A9D10B0206}" type="slidenum">
              <a:rPr lang="en-US" smtClean="0"/>
              <a:pPr algn="ctr"/>
              <a:t>28</a:t>
            </a:fld>
            <a:endParaRPr lang="en-US"/>
          </a:p>
        </p:txBody>
      </p:sp>
      <p:pic>
        <p:nvPicPr>
          <p:cNvPr id="7" name="Picture 2" descr="Symbols of NASA | NASA">
            <a:extLst>
              <a:ext uri="{FF2B5EF4-FFF2-40B4-BE49-F238E27FC236}">
                <a16:creationId xmlns:a16="http://schemas.microsoft.com/office/drawing/2014/main" id="{DD9C30C7-761C-A915-0722-A01BCA8546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1120" y="38845"/>
            <a:ext cx="1747422" cy="873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CD482E9-B34B-DC6C-4B54-7792A51449DD}"/>
              </a:ext>
            </a:extLst>
          </p:cNvPr>
          <p:cNvSpPr txBox="1"/>
          <p:nvPr/>
        </p:nvSpPr>
        <p:spPr>
          <a:xfrm>
            <a:off x="606271" y="4338177"/>
            <a:ext cx="1966902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>
                <a:solidFill>
                  <a:schemeClr val="bg1">
                    <a:lumMod val="50000"/>
                  </a:schemeClr>
                </a:solidFill>
                <a:latin typeface="Arial"/>
                <a:cs typeface="Segoe UI"/>
              </a:rPr>
              <a:t>​</a:t>
            </a:r>
            <a:r>
              <a:rPr lang="en-US" b="1">
                <a:latin typeface="Arial"/>
                <a:cs typeface="Segoe UI"/>
              </a:rPr>
              <a:t>Prototype Assembly</a:t>
            </a:r>
            <a:endParaRPr lang="en-US" b="1">
              <a:latin typeface="Arial"/>
              <a:cs typeface="Calibri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5CD76F0-794B-1F96-97B6-A5478F2D4418}"/>
              </a:ext>
            </a:extLst>
          </p:cNvPr>
          <p:cNvSpPr txBox="1"/>
          <p:nvPr/>
        </p:nvSpPr>
        <p:spPr>
          <a:xfrm>
            <a:off x="2835679" y="4338177"/>
            <a:ext cx="1966902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>
                <a:solidFill>
                  <a:schemeClr val="bg1">
                    <a:lumMod val="50000"/>
                  </a:schemeClr>
                </a:solidFill>
                <a:latin typeface="Arial"/>
                <a:cs typeface="Segoe UI"/>
              </a:rPr>
              <a:t>​</a:t>
            </a:r>
            <a:r>
              <a:rPr lang="en-US" b="1">
                <a:latin typeface="Arial"/>
                <a:cs typeface="Segoe UI"/>
              </a:rPr>
              <a:t>Testing</a:t>
            </a:r>
          </a:p>
          <a:p>
            <a:pPr algn="ctr"/>
            <a:r>
              <a:rPr lang="en-US" b="1">
                <a:latin typeface="Arial"/>
                <a:cs typeface="Segoe UI"/>
              </a:rPr>
              <a:t>Prototype</a:t>
            </a:r>
            <a:endParaRPr lang="en-US" b="1">
              <a:latin typeface="Arial"/>
              <a:cs typeface="Calibri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756E857-AB1D-F7B1-428C-F7E4ECB49FD0}"/>
              </a:ext>
            </a:extLst>
          </p:cNvPr>
          <p:cNvSpPr txBox="1"/>
          <p:nvPr/>
        </p:nvSpPr>
        <p:spPr>
          <a:xfrm>
            <a:off x="5129509" y="4338177"/>
            <a:ext cx="1966902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>
                <a:latin typeface="Arial"/>
                <a:cs typeface="Segoe UI"/>
              </a:rPr>
              <a:t>Analyze Results</a:t>
            </a:r>
            <a:endParaRPr lang="en-US" b="1">
              <a:latin typeface="Arial"/>
              <a:cs typeface="Calibri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D0D6D00-E624-3D14-4775-F3CD07294CD3}"/>
              </a:ext>
            </a:extLst>
          </p:cNvPr>
          <p:cNvSpPr txBox="1"/>
          <p:nvPr/>
        </p:nvSpPr>
        <p:spPr>
          <a:xfrm>
            <a:off x="7512255" y="4338177"/>
            <a:ext cx="1966902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>
                <a:solidFill>
                  <a:schemeClr val="bg1">
                    <a:lumMod val="50000"/>
                  </a:schemeClr>
                </a:solidFill>
                <a:latin typeface="Arial"/>
                <a:cs typeface="Segoe UI"/>
              </a:rPr>
              <a:t>​</a:t>
            </a:r>
            <a:r>
              <a:rPr lang="en-US" b="1">
                <a:latin typeface="Arial"/>
                <a:cs typeface="Segoe UI"/>
              </a:rPr>
              <a:t>Final </a:t>
            </a:r>
          </a:p>
          <a:p>
            <a:pPr algn="ctr"/>
            <a:r>
              <a:rPr lang="en-US" b="1">
                <a:latin typeface="Arial"/>
                <a:cs typeface="Segoe UI"/>
              </a:rPr>
              <a:t>Design</a:t>
            </a:r>
            <a:endParaRPr lang="en-US" b="1">
              <a:latin typeface="Arial"/>
              <a:cs typeface="Calibri"/>
            </a:endParaRPr>
          </a:p>
        </p:txBody>
      </p:sp>
      <p:pic>
        <p:nvPicPr>
          <p:cNvPr id="18" name="Graphic 17" descr="Wrench outline">
            <a:extLst>
              <a:ext uri="{FF2B5EF4-FFF2-40B4-BE49-F238E27FC236}">
                <a16:creationId xmlns:a16="http://schemas.microsoft.com/office/drawing/2014/main" id="{09D027ED-67D4-24DF-CB79-5B7C51F2AA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98358" y="2294715"/>
            <a:ext cx="1151245" cy="1151245"/>
          </a:xfrm>
          <a:prstGeom prst="rect">
            <a:avLst/>
          </a:prstGeom>
        </p:spPr>
      </p:pic>
      <p:pic>
        <p:nvPicPr>
          <p:cNvPr id="20" name="Graphic 19" descr="Scientist male outline">
            <a:extLst>
              <a:ext uri="{FF2B5EF4-FFF2-40B4-BE49-F238E27FC236}">
                <a16:creationId xmlns:a16="http://schemas.microsoft.com/office/drawing/2014/main" id="{4FC3C209-93B6-E3C7-446D-A7971E17D3F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242484" y="2124987"/>
            <a:ext cx="1280160" cy="1280160"/>
          </a:xfrm>
          <a:prstGeom prst="rect">
            <a:avLst/>
          </a:prstGeom>
        </p:spPr>
      </p:pic>
      <p:pic>
        <p:nvPicPr>
          <p:cNvPr id="27" name="Graphic 26" descr="Satellite outline">
            <a:extLst>
              <a:ext uri="{FF2B5EF4-FFF2-40B4-BE49-F238E27FC236}">
                <a16:creationId xmlns:a16="http://schemas.microsoft.com/office/drawing/2014/main" id="{180D7292-225E-85EA-1F19-DE593F51724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855626" y="2160479"/>
            <a:ext cx="1280160" cy="1280160"/>
          </a:xfrm>
          <a:prstGeom prst="rect">
            <a:avLst/>
          </a:prstGeom>
        </p:spPr>
      </p:pic>
      <p:pic>
        <p:nvPicPr>
          <p:cNvPr id="29" name="Graphic 28" descr="Users outline">
            <a:extLst>
              <a:ext uri="{FF2B5EF4-FFF2-40B4-BE49-F238E27FC236}">
                <a16:creationId xmlns:a16="http://schemas.microsoft.com/office/drawing/2014/main" id="{409875C2-E9EA-1C56-5E9D-4694974CF79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0180320" y="2123553"/>
            <a:ext cx="1280160" cy="1280160"/>
          </a:xfrm>
          <a:prstGeom prst="rect">
            <a:avLst/>
          </a:prstGeom>
        </p:spPr>
      </p:pic>
      <p:pic>
        <p:nvPicPr>
          <p:cNvPr id="10" name="Graphic 9" descr="Statistics outline">
            <a:extLst>
              <a:ext uri="{FF2B5EF4-FFF2-40B4-BE49-F238E27FC236}">
                <a16:creationId xmlns:a16="http://schemas.microsoft.com/office/drawing/2014/main" id="{99C782EE-4371-54A8-FFD7-94021878760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5485005" y="2148840"/>
            <a:ext cx="1280160" cy="128016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5F87F2E-A85E-B199-76FE-8263D9DDDF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746630" y="6133161"/>
            <a:ext cx="704088" cy="365125"/>
          </a:xfrm>
        </p:spPr>
        <p:txBody>
          <a:bodyPr lIns="91440" tIns="45720" rIns="91440" bIns="45720" anchor="t"/>
          <a:lstStyle/>
          <a:p>
            <a:pPr algn="ctr"/>
            <a:fld id="{6F1FABC0-072B-4F22-8F9B-95A9D10B0206}" type="slidenum">
              <a:rPr lang="en-US" smtClean="0"/>
              <a:pPr algn="ctr"/>
              <a:t>28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58684E7-1036-DF88-68E8-284E534DC1E5}"/>
              </a:ext>
            </a:extLst>
          </p:cNvPr>
          <p:cNvSpPr txBox="1"/>
          <p:nvPr/>
        </p:nvSpPr>
        <p:spPr>
          <a:xfrm>
            <a:off x="11044347" y="5532438"/>
            <a:ext cx="1747422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>
                <a:ea typeface="+mn-lt"/>
                <a:cs typeface="+mn-lt"/>
              </a:rPr>
              <a:t>Dane Seal</a:t>
            </a:r>
          </a:p>
        </p:txBody>
      </p:sp>
    </p:spTree>
    <p:extLst>
      <p:ext uri="{BB962C8B-B14F-4D97-AF65-F5344CB8AC3E}">
        <p14:creationId xmlns:p14="http://schemas.microsoft.com/office/powerpoint/2010/main" val="119518661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1171;p38">
            <a:extLst>
              <a:ext uri="{FF2B5EF4-FFF2-40B4-BE49-F238E27FC236}">
                <a16:creationId xmlns:a16="http://schemas.microsoft.com/office/drawing/2014/main" id="{1DF57006-5149-3A84-14E5-5B771C51726C}"/>
              </a:ext>
            </a:extLst>
          </p:cNvPr>
          <p:cNvSpPr/>
          <p:nvPr/>
        </p:nvSpPr>
        <p:spPr>
          <a:xfrm>
            <a:off x="2966137" y="1937691"/>
            <a:ext cx="1382659" cy="1400796"/>
          </a:xfrm>
          <a:prstGeom prst="ellipse">
            <a:avLst/>
          </a:prstGeom>
          <a:solidFill>
            <a:srgbClr val="00CFB4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Google Shape;1170;p38">
            <a:extLst>
              <a:ext uri="{FF2B5EF4-FFF2-40B4-BE49-F238E27FC236}">
                <a16:creationId xmlns:a16="http://schemas.microsoft.com/office/drawing/2014/main" id="{8F0ED700-59D1-A6C2-647C-44AEAD79D33A}"/>
              </a:ext>
            </a:extLst>
          </p:cNvPr>
          <p:cNvSpPr/>
          <p:nvPr/>
        </p:nvSpPr>
        <p:spPr>
          <a:xfrm>
            <a:off x="1330523" y="3601820"/>
            <a:ext cx="1391077" cy="1398249"/>
          </a:xfrm>
          <a:prstGeom prst="ellipse">
            <a:avLst/>
          </a:prstGeom>
          <a:solidFill>
            <a:srgbClr val="00BBDC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" name="Title 6">
            <a:extLst>
              <a:ext uri="{FF2B5EF4-FFF2-40B4-BE49-F238E27FC236}">
                <a16:creationId xmlns:a16="http://schemas.microsoft.com/office/drawing/2014/main" id="{4AAE7426-E7C9-4536-8B3B-DEFF3627A6B1}"/>
              </a:ext>
            </a:extLst>
          </p:cNvPr>
          <p:cNvSpPr txBox="1">
            <a:spLocks/>
          </p:cNvSpPr>
          <p:nvPr/>
        </p:nvSpPr>
        <p:spPr>
          <a:xfrm>
            <a:off x="838200" y="401514"/>
            <a:ext cx="10515600" cy="6791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defRPr>
            </a:lvl1pPr>
          </a:lstStyle>
          <a:p>
            <a:pPr algn="l"/>
            <a:r>
              <a:rPr lang="en-US">
                <a:solidFill>
                  <a:srgbClr val="B7B09C"/>
                </a:solidFill>
                <a:latin typeface="Arial"/>
                <a:ea typeface="Tahoma"/>
                <a:cs typeface="Arial"/>
              </a:rPr>
              <a:t>Summary</a:t>
            </a:r>
            <a:endParaRPr lang="en-US" b="0">
              <a:solidFill>
                <a:srgbClr val="B7B09C"/>
              </a:solidFill>
              <a:latin typeface="Arial"/>
              <a:ea typeface="Tahoma"/>
              <a:cs typeface="Arial"/>
            </a:endParaRPr>
          </a:p>
        </p:txBody>
      </p:sp>
      <p:sp>
        <p:nvSpPr>
          <p:cNvPr id="34" name="Google Shape;1172;p38">
            <a:extLst>
              <a:ext uri="{FF2B5EF4-FFF2-40B4-BE49-F238E27FC236}">
                <a16:creationId xmlns:a16="http://schemas.microsoft.com/office/drawing/2014/main" id="{5DD0FD84-2794-427C-AA22-2761B0DF4594}"/>
              </a:ext>
            </a:extLst>
          </p:cNvPr>
          <p:cNvSpPr/>
          <p:nvPr/>
        </p:nvSpPr>
        <p:spPr>
          <a:xfrm>
            <a:off x="4585336" y="3607760"/>
            <a:ext cx="1396292" cy="1392746"/>
          </a:xfrm>
          <a:prstGeom prst="ellipse">
            <a:avLst/>
          </a:prstGeom>
          <a:solidFill>
            <a:srgbClr val="A4D233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" name="Google Shape;1173;p38">
            <a:extLst>
              <a:ext uri="{FF2B5EF4-FFF2-40B4-BE49-F238E27FC236}">
                <a16:creationId xmlns:a16="http://schemas.microsoft.com/office/drawing/2014/main" id="{DBAE8647-CBF6-4602-959E-7B3FB9AFD1F4}"/>
              </a:ext>
            </a:extLst>
          </p:cNvPr>
          <p:cNvSpPr/>
          <p:nvPr/>
        </p:nvSpPr>
        <p:spPr>
          <a:xfrm>
            <a:off x="6210179" y="1981075"/>
            <a:ext cx="1396292" cy="1392746"/>
          </a:xfrm>
          <a:prstGeom prst="ellipse">
            <a:avLst/>
          </a:prstGeom>
          <a:solidFill>
            <a:srgbClr val="B7B09C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" name="Google Shape;1174;p38">
            <a:extLst>
              <a:ext uri="{FF2B5EF4-FFF2-40B4-BE49-F238E27FC236}">
                <a16:creationId xmlns:a16="http://schemas.microsoft.com/office/drawing/2014/main" id="{AFB204DC-F876-4A89-80C8-5D031AC9EC4A}"/>
              </a:ext>
            </a:extLst>
          </p:cNvPr>
          <p:cNvSpPr/>
          <p:nvPr/>
        </p:nvSpPr>
        <p:spPr>
          <a:xfrm>
            <a:off x="7835017" y="3607766"/>
            <a:ext cx="1396292" cy="1392746"/>
          </a:xfrm>
          <a:prstGeom prst="ellipse">
            <a:avLst/>
          </a:prstGeom>
          <a:solidFill>
            <a:srgbClr val="EE2737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" name="Google Shape;1175;p38">
            <a:extLst>
              <a:ext uri="{FF2B5EF4-FFF2-40B4-BE49-F238E27FC236}">
                <a16:creationId xmlns:a16="http://schemas.microsoft.com/office/drawing/2014/main" id="{1B5EED1B-855F-44E4-9525-947CC650FEFF}"/>
              </a:ext>
            </a:extLst>
          </p:cNvPr>
          <p:cNvSpPr/>
          <p:nvPr/>
        </p:nvSpPr>
        <p:spPr>
          <a:xfrm>
            <a:off x="9465379" y="1981081"/>
            <a:ext cx="1390969" cy="1392746"/>
          </a:xfrm>
          <a:prstGeom prst="ellipse">
            <a:avLst/>
          </a:prstGeom>
          <a:solidFill>
            <a:srgbClr val="236192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" name="Google Shape;1178;p38">
            <a:extLst>
              <a:ext uri="{FF2B5EF4-FFF2-40B4-BE49-F238E27FC236}">
                <a16:creationId xmlns:a16="http://schemas.microsoft.com/office/drawing/2014/main" id="{A6D05AC6-2ABE-4ACC-9888-17712EC9F6BA}"/>
              </a:ext>
            </a:extLst>
          </p:cNvPr>
          <p:cNvSpPr/>
          <p:nvPr/>
        </p:nvSpPr>
        <p:spPr>
          <a:xfrm>
            <a:off x="2327488" y="2974756"/>
            <a:ext cx="1032316" cy="1032317"/>
          </a:xfrm>
          <a:custGeom>
            <a:avLst/>
            <a:gdLst/>
            <a:ahLst/>
            <a:cxnLst/>
            <a:rect l="l" t="t" r="r" b="b"/>
            <a:pathLst>
              <a:path w="217" h="217" extrusionOk="0">
                <a:moveTo>
                  <a:pt x="128" y="0"/>
                </a:moveTo>
                <a:cubicBezTo>
                  <a:pt x="115" y="74"/>
                  <a:pt x="74" y="114"/>
                  <a:pt x="0" y="128"/>
                </a:cubicBezTo>
                <a:cubicBezTo>
                  <a:pt x="41" y="144"/>
                  <a:pt x="73" y="176"/>
                  <a:pt x="89" y="217"/>
                </a:cubicBezTo>
                <a:cubicBezTo>
                  <a:pt x="103" y="143"/>
                  <a:pt x="143" y="102"/>
                  <a:pt x="217" y="89"/>
                </a:cubicBezTo>
                <a:cubicBezTo>
                  <a:pt x="177" y="73"/>
                  <a:pt x="144" y="40"/>
                  <a:pt x="128" y="0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" name="Google Shape;1179;p38">
            <a:extLst>
              <a:ext uri="{FF2B5EF4-FFF2-40B4-BE49-F238E27FC236}">
                <a16:creationId xmlns:a16="http://schemas.microsoft.com/office/drawing/2014/main" id="{6C4FA20D-147D-47B3-B9DF-D2D4311193BF}"/>
              </a:ext>
            </a:extLst>
          </p:cNvPr>
          <p:cNvSpPr/>
          <p:nvPr/>
        </p:nvSpPr>
        <p:spPr>
          <a:xfrm>
            <a:off x="3954166" y="2974756"/>
            <a:ext cx="1030476" cy="1032317"/>
          </a:xfrm>
          <a:custGeom>
            <a:avLst/>
            <a:gdLst/>
            <a:ahLst/>
            <a:cxnLst/>
            <a:rect l="l" t="t" r="r" b="b"/>
            <a:pathLst>
              <a:path w="217" h="217" extrusionOk="0">
                <a:moveTo>
                  <a:pt x="0" y="89"/>
                </a:moveTo>
                <a:cubicBezTo>
                  <a:pt x="74" y="102"/>
                  <a:pt x="115" y="143"/>
                  <a:pt x="128" y="217"/>
                </a:cubicBezTo>
                <a:cubicBezTo>
                  <a:pt x="145" y="176"/>
                  <a:pt x="177" y="144"/>
                  <a:pt x="217" y="128"/>
                </a:cubicBezTo>
                <a:cubicBezTo>
                  <a:pt x="143" y="114"/>
                  <a:pt x="103" y="74"/>
                  <a:pt x="90" y="0"/>
                </a:cubicBezTo>
                <a:cubicBezTo>
                  <a:pt x="73" y="40"/>
                  <a:pt x="41" y="73"/>
                  <a:pt x="0" y="89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" name="Google Shape;1181;p38">
            <a:extLst>
              <a:ext uri="{FF2B5EF4-FFF2-40B4-BE49-F238E27FC236}">
                <a16:creationId xmlns:a16="http://schemas.microsoft.com/office/drawing/2014/main" id="{24CFCE57-DF15-4681-8565-B4BF1437A265}"/>
              </a:ext>
            </a:extLst>
          </p:cNvPr>
          <p:cNvSpPr/>
          <p:nvPr/>
        </p:nvSpPr>
        <p:spPr>
          <a:xfrm>
            <a:off x="7207526" y="2974756"/>
            <a:ext cx="1026798" cy="1032317"/>
          </a:xfrm>
          <a:custGeom>
            <a:avLst/>
            <a:gdLst/>
            <a:ahLst/>
            <a:cxnLst/>
            <a:rect l="l" t="t" r="r" b="b"/>
            <a:pathLst>
              <a:path w="216" h="217" extrusionOk="0">
                <a:moveTo>
                  <a:pt x="0" y="89"/>
                </a:moveTo>
                <a:cubicBezTo>
                  <a:pt x="74" y="102"/>
                  <a:pt x="114" y="143"/>
                  <a:pt x="127" y="217"/>
                </a:cubicBezTo>
                <a:cubicBezTo>
                  <a:pt x="144" y="176"/>
                  <a:pt x="176" y="144"/>
                  <a:pt x="216" y="128"/>
                </a:cubicBezTo>
                <a:cubicBezTo>
                  <a:pt x="142" y="114"/>
                  <a:pt x="102" y="74"/>
                  <a:pt x="89" y="0"/>
                </a:cubicBezTo>
                <a:cubicBezTo>
                  <a:pt x="72" y="40"/>
                  <a:pt x="40" y="73"/>
                  <a:pt x="0" y="89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" name="Flowchart: Connector 23">
            <a:hlinkClick r:id="" action="ppaction://noaction"/>
            <a:extLst>
              <a:ext uri="{FF2B5EF4-FFF2-40B4-BE49-F238E27FC236}">
                <a16:creationId xmlns:a16="http://schemas.microsoft.com/office/drawing/2014/main" id="{53BBA4D9-A76A-487F-9CF7-D90E584A5DD6}"/>
              </a:ext>
            </a:extLst>
          </p:cNvPr>
          <p:cNvSpPr>
            <a:spLocks noChangeAspect="1"/>
          </p:cNvSpPr>
          <p:nvPr/>
        </p:nvSpPr>
        <p:spPr>
          <a:xfrm>
            <a:off x="4585068" y="3609537"/>
            <a:ext cx="1390968" cy="1390968"/>
          </a:xfrm>
          <a:prstGeom prst="flowChartConnector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lowchart: Connector 24">
            <a:hlinkClick r:id="" action="ppaction://noaction"/>
            <a:extLst>
              <a:ext uri="{FF2B5EF4-FFF2-40B4-BE49-F238E27FC236}">
                <a16:creationId xmlns:a16="http://schemas.microsoft.com/office/drawing/2014/main" id="{E56997B6-3579-4D25-B0DD-E6C5311E912A}"/>
              </a:ext>
            </a:extLst>
          </p:cNvPr>
          <p:cNvSpPr>
            <a:spLocks noChangeAspect="1"/>
          </p:cNvSpPr>
          <p:nvPr/>
        </p:nvSpPr>
        <p:spPr>
          <a:xfrm>
            <a:off x="7795251" y="3595392"/>
            <a:ext cx="1417480" cy="1417480"/>
          </a:xfrm>
          <a:prstGeom prst="flowChartConnector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Flowchart: Connector 26">
            <a:hlinkClick r:id="" action="ppaction://noaction"/>
            <a:extLst>
              <a:ext uri="{FF2B5EF4-FFF2-40B4-BE49-F238E27FC236}">
                <a16:creationId xmlns:a16="http://schemas.microsoft.com/office/drawing/2014/main" id="{E540B2F6-6E05-4246-9D8B-B414E59BF10E}"/>
              </a:ext>
            </a:extLst>
          </p:cNvPr>
          <p:cNvSpPr>
            <a:spLocks noChangeAspect="1"/>
          </p:cNvSpPr>
          <p:nvPr/>
        </p:nvSpPr>
        <p:spPr>
          <a:xfrm>
            <a:off x="6165772" y="1936581"/>
            <a:ext cx="1481731" cy="1481731"/>
          </a:xfrm>
          <a:prstGeom prst="flowChartConnector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Google Shape;1180;p38">
            <a:extLst>
              <a:ext uri="{FF2B5EF4-FFF2-40B4-BE49-F238E27FC236}">
                <a16:creationId xmlns:a16="http://schemas.microsoft.com/office/drawing/2014/main" id="{DB6F1AC0-6897-4584-82CD-6638C1CCEB08}"/>
              </a:ext>
            </a:extLst>
          </p:cNvPr>
          <p:cNvSpPr/>
          <p:nvPr/>
        </p:nvSpPr>
        <p:spPr>
          <a:xfrm>
            <a:off x="5582688" y="2974756"/>
            <a:ext cx="1026798" cy="1032317"/>
          </a:xfrm>
          <a:custGeom>
            <a:avLst/>
            <a:gdLst/>
            <a:ahLst/>
            <a:cxnLst/>
            <a:rect l="l" t="t" r="r" b="b"/>
            <a:pathLst>
              <a:path w="216" h="217" extrusionOk="0">
                <a:moveTo>
                  <a:pt x="127" y="0"/>
                </a:moveTo>
                <a:cubicBezTo>
                  <a:pt x="114" y="74"/>
                  <a:pt x="74" y="114"/>
                  <a:pt x="0" y="128"/>
                </a:cubicBezTo>
                <a:cubicBezTo>
                  <a:pt x="40" y="144"/>
                  <a:pt x="72" y="176"/>
                  <a:pt x="89" y="217"/>
                </a:cubicBezTo>
                <a:cubicBezTo>
                  <a:pt x="102" y="143"/>
                  <a:pt x="142" y="102"/>
                  <a:pt x="216" y="89"/>
                </a:cubicBezTo>
                <a:cubicBezTo>
                  <a:pt x="176" y="73"/>
                  <a:pt x="144" y="40"/>
                  <a:pt x="127" y="0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" name="Flowchart: Connector 25">
            <a:hlinkClick r:id="" action="ppaction://noaction"/>
            <a:extLst>
              <a:ext uri="{FF2B5EF4-FFF2-40B4-BE49-F238E27FC236}">
                <a16:creationId xmlns:a16="http://schemas.microsoft.com/office/drawing/2014/main" id="{256AFAF4-7A1C-4220-8C47-A8C6AE86823D}"/>
              </a:ext>
            </a:extLst>
          </p:cNvPr>
          <p:cNvSpPr>
            <a:spLocks noChangeAspect="1"/>
          </p:cNvSpPr>
          <p:nvPr/>
        </p:nvSpPr>
        <p:spPr>
          <a:xfrm>
            <a:off x="9462717" y="1981075"/>
            <a:ext cx="1396292" cy="1396292"/>
          </a:xfrm>
          <a:prstGeom prst="flowChartConnector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Google Shape;1182;p38">
            <a:extLst>
              <a:ext uri="{FF2B5EF4-FFF2-40B4-BE49-F238E27FC236}">
                <a16:creationId xmlns:a16="http://schemas.microsoft.com/office/drawing/2014/main" id="{A1D9EFDC-B451-4163-BBC6-C51C81A9BF08}"/>
              </a:ext>
            </a:extLst>
          </p:cNvPr>
          <p:cNvSpPr/>
          <p:nvPr/>
        </p:nvSpPr>
        <p:spPr>
          <a:xfrm>
            <a:off x="8832375" y="2974762"/>
            <a:ext cx="1026798" cy="1032317"/>
          </a:xfrm>
          <a:custGeom>
            <a:avLst/>
            <a:gdLst/>
            <a:ahLst/>
            <a:cxnLst/>
            <a:rect l="l" t="t" r="r" b="b"/>
            <a:pathLst>
              <a:path w="216" h="217" extrusionOk="0">
                <a:moveTo>
                  <a:pt x="127" y="0"/>
                </a:moveTo>
                <a:cubicBezTo>
                  <a:pt x="114" y="74"/>
                  <a:pt x="74" y="114"/>
                  <a:pt x="0" y="128"/>
                </a:cubicBezTo>
                <a:cubicBezTo>
                  <a:pt x="40" y="144"/>
                  <a:pt x="72" y="176"/>
                  <a:pt x="89" y="217"/>
                </a:cubicBezTo>
                <a:cubicBezTo>
                  <a:pt x="102" y="143"/>
                  <a:pt x="142" y="102"/>
                  <a:pt x="216" y="89"/>
                </a:cubicBezTo>
                <a:cubicBezTo>
                  <a:pt x="176" y="73"/>
                  <a:pt x="144" y="40"/>
                  <a:pt x="127" y="0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" name="Graphic 9" descr="Person with idea outline">
            <a:extLst>
              <a:ext uri="{FF2B5EF4-FFF2-40B4-BE49-F238E27FC236}">
                <a16:creationId xmlns:a16="http://schemas.microsoft.com/office/drawing/2014/main" id="{0F3F6029-3ED9-A50D-D570-F593880CF9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804973" y="3829800"/>
            <a:ext cx="978229" cy="978229"/>
          </a:xfrm>
          <a:prstGeom prst="rect">
            <a:avLst/>
          </a:prstGeom>
        </p:spPr>
      </p:pic>
      <p:pic>
        <p:nvPicPr>
          <p:cNvPr id="14" name="Graphic 14" descr="Trophy outline">
            <a:extLst>
              <a:ext uri="{FF2B5EF4-FFF2-40B4-BE49-F238E27FC236}">
                <a16:creationId xmlns:a16="http://schemas.microsoft.com/office/drawing/2014/main" id="{9030F51F-7C3B-B3AA-024D-1BCAB795353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700800" y="2221800"/>
            <a:ext cx="914400" cy="914400"/>
          </a:xfrm>
          <a:prstGeom prst="rect">
            <a:avLst/>
          </a:prstGeom>
        </p:spPr>
      </p:pic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6E703284-7B65-45D3-4F05-5770C03D426B}"/>
              </a:ext>
            </a:extLst>
          </p:cNvPr>
          <p:cNvSpPr txBox="1">
            <a:spLocks/>
          </p:cNvSpPr>
          <p:nvPr/>
        </p:nvSpPr>
        <p:spPr>
          <a:xfrm>
            <a:off x="5743956" y="6127750"/>
            <a:ext cx="704088" cy="365125"/>
          </a:xfrm>
          <a:prstGeom prst="rect">
            <a:avLst/>
          </a:prstGeom>
        </p:spPr>
        <p:txBody>
          <a:bodyPr lIns="91440" tIns="45720" rIns="91440" bIns="45720" anchor="t"/>
          <a:lstStyle>
            <a:defPPr>
              <a:defRPr lang="en-US"/>
            </a:defPPr>
            <a:lvl1pPr marL="0" algn="r" defTabSz="914400" rtl="0" eaLnBrk="1" latinLnBrk="0" hangingPunct="1"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6F1FABC0-072B-4F22-8F9B-95A9D10B0206}" type="slidenum">
              <a:rPr lang="en-US" smtClean="0"/>
              <a:pPr algn="ctr"/>
              <a:t>29</a:t>
            </a:fld>
            <a:endParaRPr lang="en-US"/>
          </a:p>
        </p:txBody>
      </p:sp>
      <p:pic>
        <p:nvPicPr>
          <p:cNvPr id="7" name="Picture 2" descr="Symbols of NASA | NASA">
            <a:extLst>
              <a:ext uri="{FF2B5EF4-FFF2-40B4-BE49-F238E27FC236}">
                <a16:creationId xmlns:a16="http://schemas.microsoft.com/office/drawing/2014/main" id="{3A95EAC3-F41B-DC3F-9579-456EA8A4BA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1120" y="38845"/>
            <a:ext cx="1747422" cy="873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Graphic 5" descr="Scientist male outline">
            <a:extLst>
              <a:ext uri="{FF2B5EF4-FFF2-40B4-BE49-F238E27FC236}">
                <a16:creationId xmlns:a16="http://schemas.microsoft.com/office/drawing/2014/main" id="{9D4EF7BA-9892-B17F-99D8-E5A0A821263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988563" y="3647140"/>
            <a:ext cx="1160889" cy="116088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457393B-ECCF-8AA0-1951-C696014EF92A}"/>
              </a:ext>
            </a:extLst>
          </p:cNvPr>
          <p:cNvSpPr txBox="1"/>
          <p:nvPr/>
        </p:nvSpPr>
        <p:spPr>
          <a:xfrm>
            <a:off x="11044347" y="5532438"/>
            <a:ext cx="1747422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>
                <a:ea typeface="+mn-lt"/>
                <a:cs typeface="+mn-lt"/>
              </a:rPr>
              <a:t>Dane Seal</a:t>
            </a:r>
          </a:p>
        </p:txBody>
      </p:sp>
      <p:pic>
        <p:nvPicPr>
          <p:cNvPr id="2" name="Graphic 1" descr="Rocket outline">
            <a:extLst>
              <a:ext uri="{FF2B5EF4-FFF2-40B4-BE49-F238E27FC236}">
                <a16:creationId xmlns:a16="http://schemas.microsoft.com/office/drawing/2014/main" id="{08DB0374-2AC3-FF0E-6392-1A03795B2D4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438176" y="3829800"/>
            <a:ext cx="1052745" cy="1052745"/>
          </a:xfrm>
          <a:prstGeom prst="rect">
            <a:avLst/>
          </a:prstGeom>
        </p:spPr>
      </p:pic>
      <p:pic>
        <p:nvPicPr>
          <p:cNvPr id="3" name="Graphic 2" descr="Splash outline">
            <a:extLst>
              <a:ext uri="{FF2B5EF4-FFF2-40B4-BE49-F238E27FC236}">
                <a16:creationId xmlns:a16="http://schemas.microsoft.com/office/drawing/2014/main" id="{8E5197F9-20E9-1B06-287B-2160B4B741A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3053800" y="2038674"/>
            <a:ext cx="1198829" cy="1198829"/>
          </a:xfrm>
          <a:prstGeom prst="rect">
            <a:avLst/>
          </a:prstGeom>
        </p:spPr>
      </p:pic>
      <p:pic>
        <p:nvPicPr>
          <p:cNvPr id="8" name="Graphic 8" descr="DNA outline">
            <a:extLst>
              <a:ext uri="{FF2B5EF4-FFF2-40B4-BE49-F238E27FC236}">
                <a16:creationId xmlns:a16="http://schemas.microsoft.com/office/drawing/2014/main" id="{56DA9C88-8BC0-7386-D265-1B426AEAEEA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6362227" y="2149641"/>
            <a:ext cx="1091071" cy="1087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869133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A1382E-ADA7-442D-BB8A-1D3D00B04A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Sponsor and Advisor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5991601-FC12-4929-A276-FFB7E4646B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746630" y="6133161"/>
            <a:ext cx="704088" cy="365125"/>
          </a:xfrm>
        </p:spPr>
        <p:txBody>
          <a:bodyPr lIns="91440" tIns="45720" rIns="91440" bIns="45720" anchor="t"/>
          <a:lstStyle/>
          <a:p>
            <a:pPr algn="ctr"/>
            <a:fld id="{6F1FABC0-072B-4F22-8F9B-95A9D10B0206}" type="slidenum">
              <a:rPr lang="en-US" smtClean="0"/>
              <a:pPr algn="ctr"/>
              <a:t>3</a:t>
            </a:fld>
            <a:endParaRPr lang="en-US" dirty="0"/>
          </a:p>
        </p:txBody>
      </p:sp>
      <p:pic>
        <p:nvPicPr>
          <p:cNvPr id="1026" name="Picture 2" descr="Symbols of NASA | NASA">
            <a:extLst>
              <a:ext uri="{FF2B5EF4-FFF2-40B4-BE49-F238E27FC236}">
                <a16:creationId xmlns:a16="http://schemas.microsoft.com/office/drawing/2014/main" id="{4611DF9C-F2DC-36C5-966B-B6CDC46FF0E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21" t="1303" r="22476"/>
          <a:stretch/>
        </p:blipFill>
        <p:spPr bwMode="auto">
          <a:xfrm>
            <a:off x="7810617" y="824215"/>
            <a:ext cx="4138232" cy="3764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NASA - University of Texas at El Paso">
            <a:extLst>
              <a:ext uri="{FF2B5EF4-FFF2-40B4-BE49-F238E27FC236}">
                <a16:creationId xmlns:a16="http://schemas.microsoft.com/office/drawing/2014/main" id="{3AA7110B-99F6-6911-D6BE-0EE5C1717D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44359"/>
          <a:stretch/>
        </p:blipFill>
        <p:spPr bwMode="auto">
          <a:xfrm>
            <a:off x="839315" y="1575158"/>
            <a:ext cx="2203231" cy="29718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25F530CD-71C9-3AF4-1B34-14DEE3E0A30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38" r="-638"/>
          <a:stretch/>
        </p:blipFill>
        <p:spPr bwMode="auto">
          <a:xfrm>
            <a:off x="4643582" y="1575158"/>
            <a:ext cx="2203231" cy="297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A336630-A30B-4E2A-9736-EC71702DD595}"/>
              </a:ext>
            </a:extLst>
          </p:cNvPr>
          <p:cNvSpPr txBox="1"/>
          <p:nvPr/>
        </p:nvSpPr>
        <p:spPr>
          <a:xfrm>
            <a:off x="738675" y="4644937"/>
            <a:ext cx="2389704" cy="9233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b="1" u="sng">
                <a:latin typeface="Arial"/>
                <a:cs typeface="Arial"/>
              </a:rPr>
              <a:t>Engineering Mentor</a:t>
            </a:r>
          </a:p>
          <a:p>
            <a:pPr algn="ctr"/>
            <a:r>
              <a:rPr lang="en-US">
                <a:latin typeface="Arial"/>
                <a:cs typeface="Arial"/>
              </a:rPr>
              <a:t>Juan Valenzuela</a:t>
            </a:r>
          </a:p>
          <a:p>
            <a:pPr algn="ctr"/>
            <a:r>
              <a:rPr lang="en-US" i="1">
                <a:latin typeface="Arial"/>
                <a:cs typeface="Arial"/>
              </a:rPr>
              <a:t>Aerospace Engineer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E18525F-C1B3-44E6-826A-DFEBA47495BE}"/>
              </a:ext>
            </a:extLst>
          </p:cNvPr>
          <p:cNvSpPr txBox="1"/>
          <p:nvPr/>
        </p:nvSpPr>
        <p:spPr>
          <a:xfrm>
            <a:off x="3453098" y="4644937"/>
            <a:ext cx="4583306" cy="923330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algn="ctr"/>
            <a:r>
              <a:rPr lang="en-US" b="1" u="sng">
                <a:latin typeface="Arial"/>
                <a:cs typeface="Arial"/>
              </a:rPr>
              <a:t>Academic Advisor</a:t>
            </a:r>
          </a:p>
          <a:p>
            <a:pPr algn="ctr"/>
            <a:r>
              <a:rPr lang="en-US">
                <a:latin typeface="Arial"/>
                <a:cs typeface="Arial"/>
              </a:rPr>
              <a:t>Mark Vanderlaan, Ph.D.</a:t>
            </a:r>
          </a:p>
          <a:p>
            <a:pPr algn="ctr"/>
            <a:r>
              <a:rPr lang="en-US" i="1">
                <a:latin typeface="Arial"/>
                <a:cs typeface="Arial"/>
              </a:rPr>
              <a:t>Head of Hybrid and Cryogenics Operations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E41A94A-4153-3C29-D1D7-07FDDF69FD4D}"/>
              </a:ext>
            </a:extLst>
          </p:cNvPr>
          <p:cNvSpPr txBox="1"/>
          <p:nvPr/>
        </p:nvSpPr>
        <p:spPr>
          <a:xfrm>
            <a:off x="7694972" y="4367938"/>
            <a:ext cx="4138233" cy="147732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b="1" u="sng">
                <a:latin typeface="Arial"/>
                <a:cs typeface="Arial"/>
              </a:rPr>
              <a:t>Sponsor</a:t>
            </a:r>
          </a:p>
          <a:p>
            <a:pPr algn="ctr"/>
            <a:r>
              <a:rPr lang="en-US">
                <a:latin typeface="Arial"/>
                <a:cs typeface="Arial"/>
              </a:rPr>
              <a:t>National Aeronautics and Space Association</a:t>
            </a:r>
          </a:p>
          <a:p>
            <a:pPr algn="ctr"/>
            <a:r>
              <a:rPr lang="en-US">
                <a:latin typeface="Arial"/>
                <a:cs typeface="Calibri"/>
              </a:rPr>
              <a:t>(NASA)</a:t>
            </a:r>
          </a:p>
          <a:p>
            <a:pPr algn="ctr"/>
            <a:endParaRPr lang="en-US" i="1">
              <a:cs typeface="Calibri" panose="020F0502020204030204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3FA7BD3-3492-2C97-9DC6-C353AA1CC260}"/>
              </a:ext>
            </a:extLst>
          </p:cNvPr>
          <p:cNvSpPr txBox="1"/>
          <p:nvPr/>
        </p:nvSpPr>
        <p:spPr>
          <a:xfrm>
            <a:off x="10710050" y="5567122"/>
            <a:ext cx="1747422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dirty="0">
                <a:ea typeface="+mn-lt"/>
                <a:cs typeface="+mn-lt"/>
              </a:rPr>
              <a:t>Bryson Peters</a:t>
            </a:r>
          </a:p>
        </p:txBody>
      </p:sp>
    </p:spTree>
    <p:extLst>
      <p:ext uri="{BB962C8B-B14F-4D97-AF65-F5344CB8AC3E}">
        <p14:creationId xmlns:p14="http://schemas.microsoft.com/office/powerpoint/2010/main" val="129414370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6">
            <a:extLst>
              <a:ext uri="{FF2B5EF4-FFF2-40B4-BE49-F238E27FC236}">
                <a16:creationId xmlns:a16="http://schemas.microsoft.com/office/drawing/2014/main" id="{4AAE7426-E7C9-4536-8B3B-DEFF3627A6B1}"/>
              </a:ext>
            </a:extLst>
          </p:cNvPr>
          <p:cNvSpPr txBox="1">
            <a:spLocks/>
          </p:cNvSpPr>
          <p:nvPr/>
        </p:nvSpPr>
        <p:spPr>
          <a:xfrm>
            <a:off x="838200" y="401514"/>
            <a:ext cx="10515600" cy="6791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defRPr>
            </a:lvl1pPr>
          </a:lstStyle>
          <a:p>
            <a:pPr algn="l"/>
            <a:r>
              <a:rPr lang="en-US">
                <a:solidFill>
                  <a:srgbClr val="B7B09C"/>
                </a:solidFill>
                <a:latin typeface="Arial"/>
                <a:ea typeface="Tahoma"/>
                <a:cs typeface="Arial"/>
              </a:rPr>
              <a:t>Summary</a:t>
            </a:r>
          </a:p>
        </p:txBody>
      </p:sp>
      <p:sp>
        <p:nvSpPr>
          <p:cNvPr id="32" name="Google Shape;1170;p38">
            <a:extLst>
              <a:ext uri="{FF2B5EF4-FFF2-40B4-BE49-F238E27FC236}">
                <a16:creationId xmlns:a16="http://schemas.microsoft.com/office/drawing/2014/main" id="{85DDBCC0-DD49-422E-81C7-86BEF8541986}"/>
              </a:ext>
            </a:extLst>
          </p:cNvPr>
          <p:cNvSpPr>
            <a:spLocks noChangeAspect="1"/>
          </p:cNvSpPr>
          <p:nvPr/>
        </p:nvSpPr>
        <p:spPr>
          <a:xfrm>
            <a:off x="838200" y="1325052"/>
            <a:ext cx="4376721" cy="4382311"/>
          </a:xfrm>
          <a:prstGeom prst="ellipse">
            <a:avLst/>
          </a:prstGeom>
          <a:solidFill>
            <a:srgbClr val="00BBDC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" name="Google Shape;1171;p38">
            <a:extLst>
              <a:ext uri="{FF2B5EF4-FFF2-40B4-BE49-F238E27FC236}">
                <a16:creationId xmlns:a16="http://schemas.microsoft.com/office/drawing/2014/main" id="{2218C479-78DB-4B35-9245-2EAC491E46A5}"/>
              </a:ext>
            </a:extLst>
          </p:cNvPr>
          <p:cNvSpPr/>
          <p:nvPr/>
        </p:nvSpPr>
        <p:spPr>
          <a:xfrm>
            <a:off x="5749281" y="2443802"/>
            <a:ext cx="842437" cy="843513"/>
          </a:xfrm>
          <a:prstGeom prst="ellipse">
            <a:avLst/>
          </a:prstGeom>
          <a:solidFill>
            <a:srgbClr val="00CFB4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" name="Google Shape;1172;p38">
            <a:extLst>
              <a:ext uri="{FF2B5EF4-FFF2-40B4-BE49-F238E27FC236}">
                <a16:creationId xmlns:a16="http://schemas.microsoft.com/office/drawing/2014/main" id="{5DD0FD84-2794-427C-AA22-2761B0DF4594}"/>
              </a:ext>
            </a:extLst>
          </p:cNvPr>
          <p:cNvSpPr/>
          <p:nvPr/>
        </p:nvSpPr>
        <p:spPr>
          <a:xfrm>
            <a:off x="6733360" y="3429000"/>
            <a:ext cx="845661" cy="843513"/>
          </a:xfrm>
          <a:prstGeom prst="ellipse">
            <a:avLst/>
          </a:prstGeom>
          <a:solidFill>
            <a:srgbClr val="A4D233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" name="Google Shape;1173;p38">
            <a:extLst>
              <a:ext uri="{FF2B5EF4-FFF2-40B4-BE49-F238E27FC236}">
                <a16:creationId xmlns:a16="http://schemas.microsoft.com/office/drawing/2014/main" id="{DBAE8647-CBF6-4602-959E-7B3FB9AFD1F4}"/>
              </a:ext>
            </a:extLst>
          </p:cNvPr>
          <p:cNvSpPr/>
          <p:nvPr/>
        </p:nvSpPr>
        <p:spPr>
          <a:xfrm>
            <a:off x="7717443" y="2443802"/>
            <a:ext cx="845661" cy="843513"/>
          </a:xfrm>
          <a:prstGeom prst="ellipse">
            <a:avLst/>
          </a:prstGeom>
          <a:solidFill>
            <a:srgbClr val="B7B09C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" name="Google Shape;1174;p38">
            <a:extLst>
              <a:ext uri="{FF2B5EF4-FFF2-40B4-BE49-F238E27FC236}">
                <a16:creationId xmlns:a16="http://schemas.microsoft.com/office/drawing/2014/main" id="{AFB204DC-F876-4A89-80C8-5D031AC9EC4A}"/>
              </a:ext>
            </a:extLst>
          </p:cNvPr>
          <p:cNvSpPr/>
          <p:nvPr/>
        </p:nvSpPr>
        <p:spPr>
          <a:xfrm>
            <a:off x="8701522" y="3429004"/>
            <a:ext cx="845661" cy="843513"/>
          </a:xfrm>
          <a:prstGeom prst="ellipse">
            <a:avLst/>
          </a:prstGeom>
          <a:solidFill>
            <a:srgbClr val="EE2737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" name="Google Shape;1175;p38">
            <a:extLst>
              <a:ext uri="{FF2B5EF4-FFF2-40B4-BE49-F238E27FC236}">
                <a16:creationId xmlns:a16="http://schemas.microsoft.com/office/drawing/2014/main" id="{1B5EED1B-855F-44E4-9525-947CC650FEFF}"/>
              </a:ext>
            </a:extLst>
          </p:cNvPr>
          <p:cNvSpPr/>
          <p:nvPr/>
        </p:nvSpPr>
        <p:spPr>
          <a:xfrm>
            <a:off x="9688947" y="2443806"/>
            <a:ext cx="842437" cy="843513"/>
          </a:xfrm>
          <a:prstGeom prst="ellipse">
            <a:avLst/>
          </a:prstGeom>
          <a:solidFill>
            <a:srgbClr val="236192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" name="Google Shape;1178;p38">
            <a:extLst>
              <a:ext uri="{FF2B5EF4-FFF2-40B4-BE49-F238E27FC236}">
                <a16:creationId xmlns:a16="http://schemas.microsoft.com/office/drawing/2014/main" id="{A6D05AC6-2ABE-4ACC-9888-17712EC9F6BA}"/>
              </a:ext>
            </a:extLst>
          </p:cNvPr>
          <p:cNvSpPr/>
          <p:nvPr/>
        </p:nvSpPr>
        <p:spPr>
          <a:xfrm rot="1954503">
            <a:off x="5171882" y="2684648"/>
            <a:ext cx="625220" cy="625220"/>
          </a:xfrm>
          <a:custGeom>
            <a:avLst/>
            <a:gdLst/>
            <a:ahLst/>
            <a:cxnLst/>
            <a:rect l="l" t="t" r="r" b="b"/>
            <a:pathLst>
              <a:path w="217" h="217" extrusionOk="0">
                <a:moveTo>
                  <a:pt x="128" y="0"/>
                </a:moveTo>
                <a:cubicBezTo>
                  <a:pt x="115" y="74"/>
                  <a:pt x="74" y="114"/>
                  <a:pt x="0" y="128"/>
                </a:cubicBezTo>
                <a:cubicBezTo>
                  <a:pt x="41" y="144"/>
                  <a:pt x="73" y="176"/>
                  <a:pt x="89" y="217"/>
                </a:cubicBezTo>
                <a:cubicBezTo>
                  <a:pt x="103" y="143"/>
                  <a:pt x="143" y="102"/>
                  <a:pt x="217" y="89"/>
                </a:cubicBezTo>
                <a:cubicBezTo>
                  <a:pt x="177" y="73"/>
                  <a:pt x="144" y="40"/>
                  <a:pt x="128" y="0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" name="Google Shape;1179;p38">
            <a:extLst>
              <a:ext uri="{FF2B5EF4-FFF2-40B4-BE49-F238E27FC236}">
                <a16:creationId xmlns:a16="http://schemas.microsoft.com/office/drawing/2014/main" id="{6C4FA20D-147D-47B3-B9DF-D2D4311193BF}"/>
              </a:ext>
            </a:extLst>
          </p:cNvPr>
          <p:cNvSpPr/>
          <p:nvPr/>
        </p:nvSpPr>
        <p:spPr>
          <a:xfrm>
            <a:off x="6351094" y="3045623"/>
            <a:ext cx="624105" cy="625220"/>
          </a:xfrm>
          <a:custGeom>
            <a:avLst/>
            <a:gdLst/>
            <a:ahLst/>
            <a:cxnLst/>
            <a:rect l="l" t="t" r="r" b="b"/>
            <a:pathLst>
              <a:path w="217" h="217" extrusionOk="0">
                <a:moveTo>
                  <a:pt x="0" y="89"/>
                </a:moveTo>
                <a:cubicBezTo>
                  <a:pt x="74" y="102"/>
                  <a:pt x="115" y="143"/>
                  <a:pt x="128" y="217"/>
                </a:cubicBezTo>
                <a:cubicBezTo>
                  <a:pt x="145" y="176"/>
                  <a:pt x="177" y="144"/>
                  <a:pt x="217" y="128"/>
                </a:cubicBezTo>
                <a:cubicBezTo>
                  <a:pt x="143" y="114"/>
                  <a:pt x="103" y="74"/>
                  <a:pt x="90" y="0"/>
                </a:cubicBezTo>
                <a:cubicBezTo>
                  <a:pt x="73" y="40"/>
                  <a:pt x="41" y="73"/>
                  <a:pt x="0" y="89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" name="Google Shape;1181;p38">
            <a:extLst>
              <a:ext uri="{FF2B5EF4-FFF2-40B4-BE49-F238E27FC236}">
                <a16:creationId xmlns:a16="http://schemas.microsoft.com/office/drawing/2014/main" id="{24CFCE57-DF15-4681-8565-B4BF1437A265}"/>
              </a:ext>
            </a:extLst>
          </p:cNvPr>
          <p:cNvSpPr/>
          <p:nvPr/>
        </p:nvSpPr>
        <p:spPr>
          <a:xfrm>
            <a:off x="8321484" y="3045623"/>
            <a:ext cx="621878" cy="625220"/>
          </a:xfrm>
          <a:custGeom>
            <a:avLst/>
            <a:gdLst/>
            <a:ahLst/>
            <a:cxnLst/>
            <a:rect l="l" t="t" r="r" b="b"/>
            <a:pathLst>
              <a:path w="216" h="217" extrusionOk="0">
                <a:moveTo>
                  <a:pt x="0" y="89"/>
                </a:moveTo>
                <a:cubicBezTo>
                  <a:pt x="74" y="102"/>
                  <a:pt x="114" y="143"/>
                  <a:pt x="127" y="217"/>
                </a:cubicBezTo>
                <a:cubicBezTo>
                  <a:pt x="144" y="176"/>
                  <a:pt x="176" y="144"/>
                  <a:pt x="216" y="128"/>
                </a:cubicBezTo>
                <a:cubicBezTo>
                  <a:pt x="142" y="114"/>
                  <a:pt x="102" y="74"/>
                  <a:pt x="89" y="0"/>
                </a:cubicBezTo>
                <a:cubicBezTo>
                  <a:pt x="72" y="40"/>
                  <a:pt x="40" y="73"/>
                  <a:pt x="0" y="89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51CE428-7FAB-47BC-917F-F20A64118BE4}"/>
              </a:ext>
            </a:extLst>
          </p:cNvPr>
          <p:cNvSpPr txBox="1"/>
          <p:nvPr/>
        </p:nvSpPr>
        <p:spPr>
          <a:xfrm>
            <a:off x="1135062" y="1891461"/>
            <a:ext cx="3808516" cy="230832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Arial"/>
                <a:ea typeface="Tahoma"/>
                <a:cs typeface="Arial"/>
              </a:rPr>
              <a:t>The </a:t>
            </a:r>
            <a:r>
              <a:rPr lang="en-US" sz="2400" b="1" dirty="0">
                <a:solidFill>
                  <a:schemeClr val="bg1"/>
                </a:solidFill>
                <a:latin typeface="Arial"/>
                <a:ea typeface="Tahoma"/>
                <a:cs typeface="Arial"/>
              </a:rPr>
              <a:t>objective</a:t>
            </a:r>
            <a:r>
              <a:rPr lang="en-US" sz="2400" dirty="0">
                <a:solidFill>
                  <a:schemeClr val="bg1"/>
                </a:solidFill>
                <a:latin typeface="Arial"/>
                <a:ea typeface="Tahoma"/>
                <a:cs typeface="Arial"/>
              </a:rPr>
              <a:t> of our project is to create a support structure for a fiber optic cable to measure cryogenic </a:t>
            </a:r>
            <a:endParaRPr lang="en-US" dirty="0">
              <a:solidFill>
                <a:schemeClr val="bg1"/>
              </a:solidFill>
              <a:latin typeface="Arial"/>
              <a:ea typeface="Tahoma"/>
              <a:cs typeface="Calibri" panose="020F0502020204030204"/>
            </a:endParaRPr>
          </a:p>
          <a:p>
            <a:pPr algn="ctr"/>
            <a:r>
              <a:rPr lang="en-US" sz="2400" dirty="0">
                <a:solidFill>
                  <a:schemeClr val="bg1"/>
                </a:solidFill>
                <a:latin typeface="Arial"/>
                <a:ea typeface="Tahoma"/>
                <a:cs typeface="Arial"/>
              </a:rPr>
              <a:t>propellant levels in space</a:t>
            </a:r>
            <a:endParaRPr lang="en-US" dirty="0">
              <a:solidFill>
                <a:schemeClr val="bg1"/>
              </a:solidFill>
              <a:latin typeface="Arial"/>
              <a:ea typeface="Tahoma"/>
              <a:cs typeface="Calibri"/>
            </a:endParaRPr>
          </a:p>
        </p:txBody>
      </p:sp>
      <p:sp>
        <p:nvSpPr>
          <p:cNvPr id="71" name="Flowchart: Connector 70">
            <a:hlinkClick r:id="" action="ppaction://noaction"/>
            <a:extLst>
              <a:ext uri="{FF2B5EF4-FFF2-40B4-BE49-F238E27FC236}">
                <a16:creationId xmlns:a16="http://schemas.microsoft.com/office/drawing/2014/main" id="{08EECD84-CA36-4255-AB49-2DDCFCE9BD0B}"/>
              </a:ext>
            </a:extLst>
          </p:cNvPr>
          <p:cNvSpPr>
            <a:spLocks noChangeAspect="1"/>
          </p:cNvSpPr>
          <p:nvPr/>
        </p:nvSpPr>
        <p:spPr>
          <a:xfrm>
            <a:off x="5753059" y="2408545"/>
            <a:ext cx="863486" cy="863486"/>
          </a:xfrm>
          <a:prstGeom prst="flowChartConnector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Flowchart: Connector 71">
            <a:hlinkClick r:id="" action="ppaction://noaction"/>
            <a:extLst>
              <a:ext uri="{FF2B5EF4-FFF2-40B4-BE49-F238E27FC236}">
                <a16:creationId xmlns:a16="http://schemas.microsoft.com/office/drawing/2014/main" id="{D6062C02-42E2-4F9B-9D80-31D3A84502FA}"/>
              </a:ext>
            </a:extLst>
          </p:cNvPr>
          <p:cNvSpPr>
            <a:spLocks noChangeAspect="1"/>
          </p:cNvSpPr>
          <p:nvPr/>
        </p:nvSpPr>
        <p:spPr>
          <a:xfrm>
            <a:off x="6706418" y="3419012"/>
            <a:ext cx="863486" cy="863486"/>
          </a:xfrm>
          <a:prstGeom prst="flowChartConnector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Flowchart: Connector 72">
            <a:hlinkClick r:id="" action="ppaction://noaction"/>
            <a:extLst>
              <a:ext uri="{FF2B5EF4-FFF2-40B4-BE49-F238E27FC236}">
                <a16:creationId xmlns:a16="http://schemas.microsoft.com/office/drawing/2014/main" id="{A4C93683-0C5F-4B28-93BE-10ABB894E359}"/>
              </a:ext>
            </a:extLst>
          </p:cNvPr>
          <p:cNvSpPr>
            <a:spLocks noChangeAspect="1"/>
          </p:cNvSpPr>
          <p:nvPr/>
        </p:nvSpPr>
        <p:spPr>
          <a:xfrm>
            <a:off x="8657859" y="3405070"/>
            <a:ext cx="932986" cy="932986"/>
          </a:xfrm>
          <a:prstGeom prst="flowChartConnector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Flowchart: Connector 74">
            <a:hlinkClick r:id="" action="ppaction://noaction"/>
            <a:extLst>
              <a:ext uri="{FF2B5EF4-FFF2-40B4-BE49-F238E27FC236}">
                <a16:creationId xmlns:a16="http://schemas.microsoft.com/office/drawing/2014/main" id="{6C524844-AA72-4A51-AAB5-FF7918270F1F}"/>
              </a:ext>
            </a:extLst>
          </p:cNvPr>
          <p:cNvSpPr>
            <a:spLocks noChangeAspect="1"/>
          </p:cNvSpPr>
          <p:nvPr/>
        </p:nvSpPr>
        <p:spPr>
          <a:xfrm>
            <a:off x="7647526" y="2366097"/>
            <a:ext cx="979930" cy="979930"/>
          </a:xfrm>
          <a:prstGeom prst="flowChartConnector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Google Shape;1180;p38">
            <a:extLst>
              <a:ext uri="{FF2B5EF4-FFF2-40B4-BE49-F238E27FC236}">
                <a16:creationId xmlns:a16="http://schemas.microsoft.com/office/drawing/2014/main" id="{DB6F1AC0-6897-4584-82CD-6638C1CCEB08}"/>
              </a:ext>
            </a:extLst>
          </p:cNvPr>
          <p:cNvSpPr/>
          <p:nvPr/>
        </p:nvSpPr>
        <p:spPr>
          <a:xfrm>
            <a:off x="7337404" y="3045623"/>
            <a:ext cx="621878" cy="625220"/>
          </a:xfrm>
          <a:custGeom>
            <a:avLst/>
            <a:gdLst/>
            <a:ahLst/>
            <a:cxnLst/>
            <a:rect l="l" t="t" r="r" b="b"/>
            <a:pathLst>
              <a:path w="216" h="217" extrusionOk="0">
                <a:moveTo>
                  <a:pt x="127" y="0"/>
                </a:moveTo>
                <a:cubicBezTo>
                  <a:pt x="114" y="74"/>
                  <a:pt x="74" y="114"/>
                  <a:pt x="0" y="128"/>
                </a:cubicBezTo>
                <a:cubicBezTo>
                  <a:pt x="40" y="144"/>
                  <a:pt x="72" y="176"/>
                  <a:pt x="89" y="217"/>
                </a:cubicBezTo>
                <a:cubicBezTo>
                  <a:pt x="102" y="143"/>
                  <a:pt x="142" y="102"/>
                  <a:pt x="216" y="89"/>
                </a:cubicBezTo>
                <a:cubicBezTo>
                  <a:pt x="176" y="73"/>
                  <a:pt x="144" y="40"/>
                  <a:pt x="127" y="0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" name="Google Shape;1182;p38">
            <a:extLst>
              <a:ext uri="{FF2B5EF4-FFF2-40B4-BE49-F238E27FC236}">
                <a16:creationId xmlns:a16="http://schemas.microsoft.com/office/drawing/2014/main" id="{A1D9EFDC-B451-4163-BBC6-C51C81A9BF08}"/>
              </a:ext>
            </a:extLst>
          </p:cNvPr>
          <p:cNvSpPr/>
          <p:nvPr/>
        </p:nvSpPr>
        <p:spPr>
          <a:xfrm>
            <a:off x="9305569" y="3045626"/>
            <a:ext cx="621878" cy="625220"/>
          </a:xfrm>
          <a:custGeom>
            <a:avLst/>
            <a:gdLst/>
            <a:ahLst/>
            <a:cxnLst/>
            <a:rect l="l" t="t" r="r" b="b"/>
            <a:pathLst>
              <a:path w="216" h="217" extrusionOk="0">
                <a:moveTo>
                  <a:pt x="127" y="0"/>
                </a:moveTo>
                <a:cubicBezTo>
                  <a:pt x="114" y="74"/>
                  <a:pt x="74" y="114"/>
                  <a:pt x="0" y="128"/>
                </a:cubicBezTo>
                <a:cubicBezTo>
                  <a:pt x="40" y="144"/>
                  <a:pt x="72" y="176"/>
                  <a:pt x="89" y="217"/>
                </a:cubicBezTo>
                <a:cubicBezTo>
                  <a:pt x="102" y="143"/>
                  <a:pt x="142" y="102"/>
                  <a:pt x="216" y="89"/>
                </a:cubicBezTo>
                <a:cubicBezTo>
                  <a:pt x="176" y="73"/>
                  <a:pt x="144" y="40"/>
                  <a:pt x="127" y="0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4" name="Flowchart: Connector 73">
            <a:hlinkClick r:id="" action="ppaction://noaction"/>
            <a:extLst>
              <a:ext uri="{FF2B5EF4-FFF2-40B4-BE49-F238E27FC236}">
                <a16:creationId xmlns:a16="http://schemas.microsoft.com/office/drawing/2014/main" id="{3A3F8C77-F34D-43F2-AE67-805F159B67B3}"/>
              </a:ext>
            </a:extLst>
          </p:cNvPr>
          <p:cNvSpPr>
            <a:spLocks noChangeAspect="1"/>
          </p:cNvSpPr>
          <p:nvPr/>
        </p:nvSpPr>
        <p:spPr>
          <a:xfrm>
            <a:off x="9643672" y="2389569"/>
            <a:ext cx="932986" cy="932986"/>
          </a:xfrm>
          <a:prstGeom prst="flowChartConnector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Graphic 9" descr="Person with idea outline">
            <a:extLst>
              <a:ext uri="{FF2B5EF4-FFF2-40B4-BE49-F238E27FC236}">
                <a16:creationId xmlns:a16="http://schemas.microsoft.com/office/drawing/2014/main" id="{C1156DFF-41DB-018B-F874-534C78EC60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790800" y="3475800"/>
            <a:ext cx="734400" cy="734400"/>
          </a:xfrm>
          <a:prstGeom prst="rect">
            <a:avLst/>
          </a:prstGeom>
        </p:spPr>
      </p:pic>
      <p:pic>
        <p:nvPicPr>
          <p:cNvPr id="18" name="Graphic 14" descr="Trophy outline">
            <a:extLst>
              <a:ext uri="{FF2B5EF4-FFF2-40B4-BE49-F238E27FC236}">
                <a16:creationId xmlns:a16="http://schemas.microsoft.com/office/drawing/2014/main" id="{56EA4775-CB22-EFB8-26FC-0AB5AD0E571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736800" y="2509800"/>
            <a:ext cx="746400" cy="710400"/>
          </a:xfrm>
          <a:prstGeom prst="rect">
            <a:avLst/>
          </a:prstGeom>
        </p:spPr>
      </p:pic>
      <p:sp>
        <p:nvSpPr>
          <p:cNvPr id="2" name="Slide Number Placeholder 2">
            <a:extLst>
              <a:ext uri="{FF2B5EF4-FFF2-40B4-BE49-F238E27FC236}">
                <a16:creationId xmlns:a16="http://schemas.microsoft.com/office/drawing/2014/main" id="{2354B743-143E-5561-2A1F-4C4147B43194}"/>
              </a:ext>
            </a:extLst>
          </p:cNvPr>
          <p:cNvSpPr txBox="1">
            <a:spLocks/>
          </p:cNvSpPr>
          <p:nvPr/>
        </p:nvSpPr>
        <p:spPr>
          <a:xfrm>
            <a:off x="5743956" y="6127750"/>
            <a:ext cx="704088" cy="365125"/>
          </a:xfrm>
          <a:prstGeom prst="rect">
            <a:avLst/>
          </a:prstGeom>
        </p:spPr>
        <p:txBody>
          <a:bodyPr lIns="91440" tIns="45720" rIns="91440" bIns="45720" anchor="t"/>
          <a:lstStyle>
            <a:defPPr>
              <a:defRPr lang="en-US"/>
            </a:defPPr>
            <a:lvl1pPr marL="0" algn="r" defTabSz="914400" rtl="0" eaLnBrk="1" latinLnBrk="0" hangingPunct="1"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6F1FABC0-072B-4F22-8F9B-95A9D10B0206}" type="slidenum">
              <a:rPr lang="en-US" smtClean="0"/>
              <a:pPr algn="ctr"/>
              <a:t>30</a:t>
            </a:fld>
            <a:endParaRPr lang="en-US"/>
          </a:p>
        </p:txBody>
      </p:sp>
      <p:pic>
        <p:nvPicPr>
          <p:cNvPr id="6" name="Picture 2" descr="Symbols of NASA | NASA">
            <a:extLst>
              <a:ext uri="{FF2B5EF4-FFF2-40B4-BE49-F238E27FC236}">
                <a16:creationId xmlns:a16="http://schemas.microsoft.com/office/drawing/2014/main" id="{3DB01156-A4AA-AFAC-E163-AB6BCC5070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1120" y="38845"/>
            <a:ext cx="1747422" cy="873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Graphic 4" descr="Scientist male outline">
            <a:extLst>
              <a:ext uri="{FF2B5EF4-FFF2-40B4-BE49-F238E27FC236}">
                <a16:creationId xmlns:a16="http://schemas.microsoft.com/office/drawing/2014/main" id="{DAD7027B-9CD7-7DAB-87F4-4B123746D0D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792621" y="3475800"/>
            <a:ext cx="690702" cy="69070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9C22D31-43A4-0A89-692F-8D6C0BE5EFF5}"/>
              </a:ext>
            </a:extLst>
          </p:cNvPr>
          <p:cNvSpPr txBox="1"/>
          <p:nvPr/>
        </p:nvSpPr>
        <p:spPr>
          <a:xfrm>
            <a:off x="11044347" y="5532438"/>
            <a:ext cx="1747422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>
                <a:ea typeface="+mn-lt"/>
                <a:cs typeface="+mn-lt"/>
              </a:rPr>
              <a:t>Dane Seal</a:t>
            </a:r>
          </a:p>
        </p:txBody>
      </p:sp>
      <p:pic>
        <p:nvPicPr>
          <p:cNvPr id="8" name="Graphic 7" descr="Rocket outline">
            <a:extLst>
              <a:ext uri="{FF2B5EF4-FFF2-40B4-BE49-F238E27FC236}">
                <a16:creationId xmlns:a16="http://schemas.microsoft.com/office/drawing/2014/main" id="{F6801CE1-0FE6-546C-05FC-07C87F31BAA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2292070" y="4272513"/>
            <a:ext cx="1288040" cy="1288040"/>
          </a:xfrm>
          <a:prstGeom prst="rect">
            <a:avLst/>
          </a:prstGeom>
        </p:spPr>
      </p:pic>
      <p:pic>
        <p:nvPicPr>
          <p:cNvPr id="10" name="Graphic 8" descr="DNA outline">
            <a:extLst>
              <a:ext uri="{FF2B5EF4-FFF2-40B4-BE49-F238E27FC236}">
                <a16:creationId xmlns:a16="http://schemas.microsoft.com/office/drawing/2014/main" id="{83615D84-24F0-3610-F086-F13811D5177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7765732" y="2482088"/>
            <a:ext cx="745958" cy="743764"/>
          </a:xfrm>
          <a:prstGeom prst="rect">
            <a:avLst/>
          </a:prstGeom>
        </p:spPr>
      </p:pic>
      <p:pic>
        <p:nvPicPr>
          <p:cNvPr id="12" name="Graphic 11" descr="Splash outline">
            <a:extLst>
              <a:ext uri="{FF2B5EF4-FFF2-40B4-BE49-F238E27FC236}">
                <a16:creationId xmlns:a16="http://schemas.microsoft.com/office/drawing/2014/main" id="{46858493-FCB3-FD1F-4D0B-326B1A6157D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5880724" y="2597110"/>
            <a:ext cx="601823" cy="601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21975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6">
            <a:extLst>
              <a:ext uri="{FF2B5EF4-FFF2-40B4-BE49-F238E27FC236}">
                <a16:creationId xmlns:a16="http://schemas.microsoft.com/office/drawing/2014/main" id="{4AAE7426-E7C9-4536-8B3B-DEFF3627A6B1}"/>
              </a:ext>
            </a:extLst>
          </p:cNvPr>
          <p:cNvSpPr txBox="1">
            <a:spLocks/>
          </p:cNvSpPr>
          <p:nvPr/>
        </p:nvSpPr>
        <p:spPr>
          <a:xfrm>
            <a:off x="838200" y="401514"/>
            <a:ext cx="10515600" cy="6791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defRPr>
            </a:lvl1pPr>
          </a:lstStyle>
          <a:p>
            <a:pPr algn="l"/>
            <a:r>
              <a:rPr lang="en-US">
                <a:solidFill>
                  <a:srgbClr val="B7B09C"/>
                </a:solidFill>
                <a:latin typeface="Arial"/>
                <a:ea typeface="Tahoma"/>
                <a:cs typeface="Arial"/>
              </a:rPr>
              <a:t>Summary</a:t>
            </a:r>
            <a:endParaRPr lang="en-US" b="0">
              <a:solidFill>
                <a:srgbClr val="B7B09C"/>
              </a:solidFill>
              <a:latin typeface="Arial"/>
              <a:ea typeface="Tahoma"/>
              <a:cs typeface="Arial"/>
            </a:endParaRPr>
          </a:p>
        </p:txBody>
      </p:sp>
      <p:sp>
        <p:nvSpPr>
          <p:cNvPr id="32" name="Google Shape;1170;p38">
            <a:extLst>
              <a:ext uri="{FF2B5EF4-FFF2-40B4-BE49-F238E27FC236}">
                <a16:creationId xmlns:a16="http://schemas.microsoft.com/office/drawing/2014/main" id="{85DDBCC0-DD49-422E-81C7-86BEF8541986}"/>
              </a:ext>
            </a:extLst>
          </p:cNvPr>
          <p:cNvSpPr/>
          <p:nvPr/>
        </p:nvSpPr>
        <p:spPr>
          <a:xfrm>
            <a:off x="1068395" y="3333596"/>
            <a:ext cx="842437" cy="843513"/>
          </a:xfrm>
          <a:prstGeom prst="ellipse">
            <a:avLst/>
          </a:prstGeom>
          <a:solidFill>
            <a:srgbClr val="00BBDC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" name="Google Shape;1172;p38">
            <a:extLst>
              <a:ext uri="{FF2B5EF4-FFF2-40B4-BE49-F238E27FC236}">
                <a16:creationId xmlns:a16="http://schemas.microsoft.com/office/drawing/2014/main" id="{5DD0FD84-2794-427C-AA22-2761B0DF4594}"/>
              </a:ext>
            </a:extLst>
          </p:cNvPr>
          <p:cNvSpPr/>
          <p:nvPr/>
        </p:nvSpPr>
        <p:spPr>
          <a:xfrm>
            <a:off x="7372231" y="3444538"/>
            <a:ext cx="845661" cy="843513"/>
          </a:xfrm>
          <a:prstGeom prst="ellipse">
            <a:avLst/>
          </a:prstGeom>
          <a:solidFill>
            <a:srgbClr val="A4D233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" name="Google Shape;1173;p38">
            <a:extLst>
              <a:ext uri="{FF2B5EF4-FFF2-40B4-BE49-F238E27FC236}">
                <a16:creationId xmlns:a16="http://schemas.microsoft.com/office/drawing/2014/main" id="{DBAE8647-CBF6-4602-959E-7B3FB9AFD1F4}"/>
              </a:ext>
            </a:extLst>
          </p:cNvPr>
          <p:cNvSpPr/>
          <p:nvPr/>
        </p:nvSpPr>
        <p:spPr>
          <a:xfrm>
            <a:off x="8356314" y="2459340"/>
            <a:ext cx="845661" cy="843513"/>
          </a:xfrm>
          <a:prstGeom prst="ellipse">
            <a:avLst/>
          </a:prstGeom>
          <a:solidFill>
            <a:srgbClr val="B7B09C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" name="Google Shape;1174;p38">
            <a:extLst>
              <a:ext uri="{FF2B5EF4-FFF2-40B4-BE49-F238E27FC236}">
                <a16:creationId xmlns:a16="http://schemas.microsoft.com/office/drawing/2014/main" id="{AFB204DC-F876-4A89-80C8-5D031AC9EC4A}"/>
              </a:ext>
            </a:extLst>
          </p:cNvPr>
          <p:cNvSpPr/>
          <p:nvPr/>
        </p:nvSpPr>
        <p:spPr>
          <a:xfrm>
            <a:off x="9340393" y="3444542"/>
            <a:ext cx="845661" cy="843513"/>
          </a:xfrm>
          <a:prstGeom prst="ellipse">
            <a:avLst/>
          </a:prstGeom>
          <a:solidFill>
            <a:srgbClr val="EE2737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" name="Google Shape;1175;p38">
            <a:extLst>
              <a:ext uri="{FF2B5EF4-FFF2-40B4-BE49-F238E27FC236}">
                <a16:creationId xmlns:a16="http://schemas.microsoft.com/office/drawing/2014/main" id="{1B5EED1B-855F-44E4-9525-947CC650FEFF}"/>
              </a:ext>
            </a:extLst>
          </p:cNvPr>
          <p:cNvSpPr/>
          <p:nvPr/>
        </p:nvSpPr>
        <p:spPr>
          <a:xfrm>
            <a:off x="10327818" y="2459344"/>
            <a:ext cx="842437" cy="843513"/>
          </a:xfrm>
          <a:prstGeom prst="ellipse">
            <a:avLst/>
          </a:prstGeom>
          <a:solidFill>
            <a:srgbClr val="6FBBAD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" name="Google Shape;1178;p38">
            <a:extLst>
              <a:ext uri="{FF2B5EF4-FFF2-40B4-BE49-F238E27FC236}">
                <a16:creationId xmlns:a16="http://schemas.microsoft.com/office/drawing/2014/main" id="{A6D05AC6-2ABE-4ACC-9888-17712EC9F6BA}"/>
              </a:ext>
            </a:extLst>
          </p:cNvPr>
          <p:cNvSpPr/>
          <p:nvPr/>
        </p:nvSpPr>
        <p:spPr>
          <a:xfrm rot="1946865">
            <a:off x="1860737" y="3256595"/>
            <a:ext cx="625220" cy="625220"/>
          </a:xfrm>
          <a:custGeom>
            <a:avLst/>
            <a:gdLst/>
            <a:ahLst/>
            <a:cxnLst/>
            <a:rect l="l" t="t" r="r" b="b"/>
            <a:pathLst>
              <a:path w="217" h="217" extrusionOk="0">
                <a:moveTo>
                  <a:pt x="128" y="0"/>
                </a:moveTo>
                <a:cubicBezTo>
                  <a:pt x="115" y="74"/>
                  <a:pt x="74" y="114"/>
                  <a:pt x="0" y="128"/>
                </a:cubicBezTo>
                <a:cubicBezTo>
                  <a:pt x="41" y="144"/>
                  <a:pt x="73" y="176"/>
                  <a:pt x="89" y="217"/>
                </a:cubicBezTo>
                <a:cubicBezTo>
                  <a:pt x="103" y="143"/>
                  <a:pt x="143" y="102"/>
                  <a:pt x="217" y="89"/>
                </a:cubicBezTo>
                <a:cubicBezTo>
                  <a:pt x="177" y="73"/>
                  <a:pt x="144" y="40"/>
                  <a:pt x="128" y="0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" name="Google Shape;1179;p38">
            <a:extLst>
              <a:ext uri="{FF2B5EF4-FFF2-40B4-BE49-F238E27FC236}">
                <a16:creationId xmlns:a16="http://schemas.microsoft.com/office/drawing/2014/main" id="{6C4FA20D-147D-47B3-B9DF-D2D4311193BF}"/>
              </a:ext>
            </a:extLst>
          </p:cNvPr>
          <p:cNvSpPr/>
          <p:nvPr/>
        </p:nvSpPr>
        <p:spPr>
          <a:xfrm rot="19618149">
            <a:off x="6787593" y="3432317"/>
            <a:ext cx="624105" cy="625220"/>
          </a:xfrm>
          <a:custGeom>
            <a:avLst/>
            <a:gdLst/>
            <a:ahLst/>
            <a:cxnLst/>
            <a:rect l="l" t="t" r="r" b="b"/>
            <a:pathLst>
              <a:path w="217" h="217" extrusionOk="0">
                <a:moveTo>
                  <a:pt x="0" y="89"/>
                </a:moveTo>
                <a:cubicBezTo>
                  <a:pt x="74" y="102"/>
                  <a:pt x="115" y="143"/>
                  <a:pt x="128" y="217"/>
                </a:cubicBezTo>
                <a:cubicBezTo>
                  <a:pt x="145" y="176"/>
                  <a:pt x="177" y="144"/>
                  <a:pt x="217" y="128"/>
                </a:cubicBezTo>
                <a:cubicBezTo>
                  <a:pt x="143" y="114"/>
                  <a:pt x="103" y="74"/>
                  <a:pt x="90" y="0"/>
                </a:cubicBezTo>
                <a:cubicBezTo>
                  <a:pt x="73" y="40"/>
                  <a:pt x="41" y="73"/>
                  <a:pt x="0" y="89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" name="Google Shape;1181;p38">
            <a:extLst>
              <a:ext uri="{FF2B5EF4-FFF2-40B4-BE49-F238E27FC236}">
                <a16:creationId xmlns:a16="http://schemas.microsoft.com/office/drawing/2014/main" id="{24CFCE57-DF15-4681-8565-B4BF1437A265}"/>
              </a:ext>
            </a:extLst>
          </p:cNvPr>
          <p:cNvSpPr/>
          <p:nvPr/>
        </p:nvSpPr>
        <p:spPr>
          <a:xfrm>
            <a:off x="8960355" y="3061161"/>
            <a:ext cx="621878" cy="625220"/>
          </a:xfrm>
          <a:custGeom>
            <a:avLst/>
            <a:gdLst/>
            <a:ahLst/>
            <a:cxnLst/>
            <a:rect l="l" t="t" r="r" b="b"/>
            <a:pathLst>
              <a:path w="216" h="217" extrusionOk="0">
                <a:moveTo>
                  <a:pt x="0" y="89"/>
                </a:moveTo>
                <a:cubicBezTo>
                  <a:pt x="74" y="102"/>
                  <a:pt x="114" y="143"/>
                  <a:pt x="127" y="217"/>
                </a:cubicBezTo>
                <a:cubicBezTo>
                  <a:pt x="144" y="176"/>
                  <a:pt x="176" y="144"/>
                  <a:pt x="216" y="128"/>
                </a:cubicBezTo>
                <a:cubicBezTo>
                  <a:pt x="142" y="114"/>
                  <a:pt x="102" y="74"/>
                  <a:pt x="89" y="0"/>
                </a:cubicBezTo>
                <a:cubicBezTo>
                  <a:pt x="72" y="40"/>
                  <a:pt x="40" y="73"/>
                  <a:pt x="0" y="89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" name="Google Shape;1171;p38">
            <a:extLst>
              <a:ext uri="{FF2B5EF4-FFF2-40B4-BE49-F238E27FC236}">
                <a16:creationId xmlns:a16="http://schemas.microsoft.com/office/drawing/2014/main" id="{2218C479-78DB-4B35-9245-2EAC491E46A5}"/>
              </a:ext>
            </a:extLst>
          </p:cNvPr>
          <p:cNvSpPr>
            <a:spLocks noChangeAspect="1"/>
          </p:cNvSpPr>
          <p:nvPr/>
        </p:nvSpPr>
        <p:spPr>
          <a:xfrm>
            <a:off x="2467424" y="1187035"/>
            <a:ext cx="4376721" cy="4382312"/>
          </a:xfrm>
          <a:prstGeom prst="ellipse">
            <a:avLst/>
          </a:prstGeom>
          <a:solidFill>
            <a:srgbClr val="00CFB4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5908D3AD-C13A-478E-896C-3D1FFE8C4326}"/>
              </a:ext>
            </a:extLst>
          </p:cNvPr>
          <p:cNvSpPr txBox="1"/>
          <p:nvPr/>
        </p:nvSpPr>
        <p:spPr>
          <a:xfrm>
            <a:off x="2881498" y="3302853"/>
            <a:ext cx="3548567" cy="156966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 space, cryogenic boil-off congregates in the </a:t>
            </a:r>
            <a:r>
              <a:rPr lang="en-US" sz="2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center of the tank </a:t>
            </a:r>
            <a:r>
              <a:rPr lang="en-US" sz="2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as non-viable fuel. </a:t>
            </a:r>
          </a:p>
        </p:txBody>
      </p:sp>
      <p:sp>
        <p:nvSpPr>
          <p:cNvPr id="71" name="Flowchart: Connector 70">
            <a:hlinkClick r:id="" action="ppaction://noaction"/>
            <a:extLst>
              <a:ext uri="{FF2B5EF4-FFF2-40B4-BE49-F238E27FC236}">
                <a16:creationId xmlns:a16="http://schemas.microsoft.com/office/drawing/2014/main" id="{95CE377F-FBBE-472F-A6FA-DBB15F1BCA83}"/>
              </a:ext>
            </a:extLst>
          </p:cNvPr>
          <p:cNvSpPr>
            <a:spLocks noChangeAspect="1"/>
          </p:cNvSpPr>
          <p:nvPr/>
        </p:nvSpPr>
        <p:spPr>
          <a:xfrm>
            <a:off x="999648" y="3265387"/>
            <a:ext cx="979930" cy="979930"/>
          </a:xfrm>
          <a:prstGeom prst="flowChartConnector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Flowchart: Connector 71">
            <a:hlinkClick r:id="" action="ppaction://noaction"/>
            <a:extLst>
              <a:ext uri="{FF2B5EF4-FFF2-40B4-BE49-F238E27FC236}">
                <a16:creationId xmlns:a16="http://schemas.microsoft.com/office/drawing/2014/main" id="{E7617C0D-E1AE-4A3C-9836-0CAFF3576A82}"/>
              </a:ext>
            </a:extLst>
          </p:cNvPr>
          <p:cNvSpPr>
            <a:spLocks noChangeAspect="1"/>
          </p:cNvSpPr>
          <p:nvPr/>
        </p:nvSpPr>
        <p:spPr>
          <a:xfrm>
            <a:off x="7364415" y="3426351"/>
            <a:ext cx="863486" cy="863486"/>
          </a:xfrm>
          <a:prstGeom prst="flowChartConnector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Flowchart: Connector 72">
            <a:hlinkClick r:id="" action="ppaction://noaction"/>
            <a:extLst>
              <a:ext uri="{FF2B5EF4-FFF2-40B4-BE49-F238E27FC236}">
                <a16:creationId xmlns:a16="http://schemas.microsoft.com/office/drawing/2014/main" id="{3219926E-EC54-412B-A25C-74B9BA603DF9}"/>
              </a:ext>
            </a:extLst>
          </p:cNvPr>
          <p:cNvSpPr>
            <a:spLocks noChangeAspect="1"/>
          </p:cNvSpPr>
          <p:nvPr/>
        </p:nvSpPr>
        <p:spPr>
          <a:xfrm>
            <a:off x="9306566" y="3399801"/>
            <a:ext cx="932986" cy="932986"/>
          </a:xfrm>
          <a:prstGeom prst="flowChartConnector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Flowchart: Connector 76">
            <a:hlinkClick r:id="" action="ppaction://noaction"/>
            <a:extLst>
              <a:ext uri="{FF2B5EF4-FFF2-40B4-BE49-F238E27FC236}">
                <a16:creationId xmlns:a16="http://schemas.microsoft.com/office/drawing/2014/main" id="{5C457333-2137-4562-A03A-F7977C1CAE1C}"/>
              </a:ext>
            </a:extLst>
          </p:cNvPr>
          <p:cNvSpPr>
            <a:spLocks noChangeAspect="1"/>
          </p:cNvSpPr>
          <p:nvPr/>
        </p:nvSpPr>
        <p:spPr>
          <a:xfrm>
            <a:off x="8259172" y="2391131"/>
            <a:ext cx="979930" cy="979930"/>
          </a:xfrm>
          <a:prstGeom prst="flowChartConnector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Google Shape;1180;p38">
            <a:extLst>
              <a:ext uri="{FF2B5EF4-FFF2-40B4-BE49-F238E27FC236}">
                <a16:creationId xmlns:a16="http://schemas.microsoft.com/office/drawing/2014/main" id="{DB6F1AC0-6897-4584-82CD-6638C1CCEB08}"/>
              </a:ext>
            </a:extLst>
          </p:cNvPr>
          <p:cNvSpPr/>
          <p:nvPr/>
        </p:nvSpPr>
        <p:spPr>
          <a:xfrm>
            <a:off x="7976275" y="3061161"/>
            <a:ext cx="621878" cy="625220"/>
          </a:xfrm>
          <a:custGeom>
            <a:avLst/>
            <a:gdLst/>
            <a:ahLst/>
            <a:cxnLst/>
            <a:rect l="l" t="t" r="r" b="b"/>
            <a:pathLst>
              <a:path w="216" h="217" extrusionOk="0">
                <a:moveTo>
                  <a:pt x="127" y="0"/>
                </a:moveTo>
                <a:cubicBezTo>
                  <a:pt x="114" y="74"/>
                  <a:pt x="74" y="114"/>
                  <a:pt x="0" y="128"/>
                </a:cubicBezTo>
                <a:cubicBezTo>
                  <a:pt x="40" y="144"/>
                  <a:pt x="72" y="176"/>
                  <a:pt x="89" y="217"/>
                </a:cubicBezTo>
                <a:cubicBezTo>
                  <a:pt x="102" y="143"/>
                  <a:pt x="142" y="102"/>
                  <a:pt x="216" y="89"/>
                </a:cubicBezTo>
                <a:cubicBezTo>
                  <a:pt x="176" y="73"/>
                  <a:pt x="144" y="40"/>
                  <a:pt x="127" y="0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" name="Google Shape;1182;p38">
            <a:extLst>
              <a:ext uri="{FF2B5EF4-FFF2-40B4-BE49-F238E27FC236}">
                <a16:creationId xmlns:a16="http://schemas.microsoft.com/office/drawing/2014/main" id="{A1D9EFDC-B451-4163-BBC6-C51C81A9BF08}"/>
              </a:ext>
            </a:extLst>
          </p:cNvPr>
          <p:cNvSpPr/>
          <p:nvPr/>
        </p:nvSpPr>
        <p:spPr>
          <a:xfrm>
            <a:off x="9944440" y="3061164"/>
            <a:ext cx="621878" cy="625220"/>
          </a:xfrm>
          <a:custGeom>
            <a:avLst/>
            <a:gdLst/>
            <a:ahLst/>
            <a:cxnLst/>
            <a:rect l="l" t="t" r="r" b="b"/>
            <a:pathLst>
              <a:path w="216" h="217" extrusionOk="0">
                <a:moveTo>
                  <a:pt x="127" y="0"/>
                </a:moveTo>
                <a:cubicBezTo>
                  <a:pt x="114" y="74"/>
                  <a:pt x="74" y="114"/>
                  <a:pt x="0" y="128"/>
                </a:cubicBezTo>
                <a:cubicBezTo>
                  <a:pt x="40" y="144"/>
                  <a:pt x="72" y="176"/>
                  <a:pt x="89" y="217"/>
                </a:cubicBezTo>
                <a:cubicBezTo>
                  <a:pt x="102" y="143"/>
                  <a:pt x="142" y="102"/>
                  <a:pt x="216" y="89"/>
                </a:cubicBezTo>
                <a:cubicBezTo>
                  <a:pt x="176" y="73"/>
                  <a:pt x="144" y="40"/>
                  <a:pt x="127" y="0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4" name="Flowchart: Connector 73">
            <a:hlinkClick r:id="" action="ppaction://noaction"/>
            <a:extLst>
              <a:ext uri="{FF2B5EF4-FFF2-40B4-BE49-F238E27FC236}">
                <a16:creationId xmlns:a16="http://schemas.microsoft.com/office/drawing/2014/main" id="{9979C8D7-3CB9-4B78-AB20-818213B21FC9}"/>
              </a:ext>
            </a:extLst>
          </p:cNvPr>
          <p:cNvSpPr>
            <a:spLocks noChangeAspect="1"/>
          </p:cNvSpPr>
          <p:nvPr/>
        </p:nvSpPr>
        <p:spPr>
          <a:xfrm>
            <a:off x="10325791" y="2378761"/>
            <a:ext cx="932986" cy="932986"/>
          </a:xfrm>
          <a:prstGeom prst="flowChartConnector">
            <a:avLst/>
          </a:prstGeom>
          <a:solidFill>
            <a:srgbClr val="2361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phic 9" descr="Person with idea outline">
            <a:extLst>
              <a:ext uri="{FF2B5EF4-FFF2-40B4-BE49-F238E27FC236}">
                <a16:creationId xmlns:a16="http://schemas.microsoft.com/office/drawing/2014/main" id="{7D4A9A3D-034A-D08E-BE58-25A53748CD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426800" y="3499800"/>
            <a:ext cx="734400" cy="734400"/>
          </a:xfrm>
          <a:prstGeom prst="rect">
            <a:avLst/>
          </a:prstGeom>
        </p:spPr>
      </p:pic>
      <p:pic>
        <p:nvPicPr>
          <p:cNvPr id="16" name="Graphic 14" descr="Trophy outline">
            <a:extLst>
              <a:ext uri="{FF2B5EF4-FFF2-40B4-BE49-F238E27FC236}">
                <a16:creationId xmlns:a16="http://schemas.microsoft.com/office/drawing/2014/main" id="{E01A0C5C-8362-4F22-8193-64C6952459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420800" y="2485800"/>
            <a:ext cx="746400" cy="710400"/>
          </a:xfrm>
          <a:prstGeom prst="rect">
            <a:avLst/>
          </a:prstGeom>
        </p:spPr>
      </p:pic>
      <p:sp>
        <p:nvSpPr>
          <p:cNvPr id="2" name="Slide Number Placeholder 2">
            <a:extLst>
              <a:ext uri="{FF2B5EF4-FFF2-40B4-BE49-F238E27FC236}">
                <a16:creationId xmlns:a16="http://schemas.microsoft.com/office/drawing/2014/main" id="{DF5B7634-C60C-154F-D034-EC0E6325221B}"/>
              </a:ext>
            </a:extLst>
          </p:cNvPr>
          <p:cNvSpPr txBox="1">
            <a:spLocks/>
          </p:cNvSpPr>
          <p:nvPr/>
        </p:nvSpPr>
        <p:spPr>
          <a:xfrm>
            <a:off x="5743956" y="6127750"/>
            <a:ext cx="704088" cy="365125"/>
          </a:xfrm>
          <a:prstGeom prst="rect">
            <a:avLst/>
          </a:prstGeom>
        </p:spPr>
        <p:txBody>
          <a:bodyPr lIns="91440" tIns="45720" rIns="91440" bIns="45720" anchor="t"/>
          <a:lstStyle>
            <a:defPPr>
              <a:defRPr lang="en-US"/>
            </a:defPPr>
            <a:lvl1pPr marL="0" algn="r" defTabSz="914400" rtl="0" eaLnBrk="1" latinLnBrk="0" hangingPunct="1"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6F1FABC0-072B-4F22-8F9B-95A9D10B0206}" type="slidenum">
              <a:rPr lang="en-US" smtClean="0"/>
              <a:pPr algn="ctr"/>
              <a:t>31</a:t>
            </a:fld>
            <a:endParaRPr lang="en-US"/>
          </a:p>
        </p:txBody>
      </p:sp>
      <p:pic>
        <p:nvPicPr>
          <p:cNvPr id="6" name="Picture 2" descr="Symbols of NASA | NASA">
            <a:extLst>
              <a:ext uri="{FF2B5EF4-FFF2-40B4-BE49-F238E27FC236}">
                <a16:creationId xmlns:a16="http://schemas.microsoft.com/office/drawing/2014/main" id="{70C03F64-8CE4-8E2F-C03D-9A66E49DDC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1120" y="38845"/>
            <a:ext cx="1747422" cy="873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Graphic 3" descr="Scientist male outline">
            <a:extLst>
              <a:ext uri="{FF2B5EF4-FFF2-40B4-BE49-F238E27FC236}">
                <a16:creationId xmlns:a16="http://schemas.microsoft.com/office/drawing/2014/main" id="{FF470777-CC62-E2FF-5AA6-F58382C7E36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450442" y="3491333"/>
            <a:ext cx="690702" cy="69070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055FD70-4A79-7A49-8CCA-15064140D77F}"/>
              </a:ext>
            </a:extLst>
          </p:cNvPr>
          <p:cNvSpPr txBox="1"/>
          <p:nvPr/>
        </p:nvSpPr>
        <p:spPr>
          <a:xfrm>
            <a:off x="11044347" y="5532438"/>
            <a:ext cx="1747422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>
                <a:ea typeface="+mn-lt"/>
                <a:cs typeface="+mn-lt"/>
              </a:rPr>
              <a:t>Dane Seal</a:t>
            </a:r>
          </a:p>
        </p:txBody>
      </p:sp>
      <p:pic>
        <p:nvPicPr>
          <p:cNvPr id="10" name="Graphic 9" descr="Splash outline">
            <a:extLst>
              <a:ext uri="{FF2B5EF4-FFF2-40B4-BE49-F238E27FC236}">
                <a16:creationId xmlns:a16="http://schemas.microsoft.com/office/drawing/2014/main" id="{C1401FE7-C81E-DC94-E4EB-B094024E225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3928089" y="1740817"/>
            <a:ext cx="1455383" cy="1455383"/>
          </a:xfrm>
          <a:prstGeom prst="rect">
            <a:avLst/>
          </a:prstGeom>
        </p:spPr>
      </p:pic>
      <p:pic>
        <p:nvPicPr>
          <p:cNvPr id="12" name="Graphic 8" descr="DNA outline">
            <a:extLst>
              <a:ext uri="{FF2B5EF4-FFF2-40B4-BE49-F238E27FC236}">
                <a16:creationId xmlns:a16="http://schemas.microsoft.com/office/drawing/2014/main" id="{C3F2E03F-D24F-795F-51FC-BFA2B2DACCF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8391237" y="2550993"/>
            <a:ext cx="716502" cy="714394"/>
          </a:xfrm>
          <a:prstGeom prst="rect">
            <a:avLst/>
          </a:prstGeom>
        </p:spPr>
      </p:pic>
      <p:pic>
        <p:nvPicPr>
          <p:cNvPr id="13" name="Graphic 12" descr="Rocket outline">
            <a:extLst>
              <a:ext uri="{FF2B5EF4-FFF2-40B4-BE49-F238E27FC236}">
                <a16:creationId xmlns:a16="http://schemas.microsoft.com/office/drawing/2014/main" id="{913BC811-2010-8765-264B-DE12B6FE2A6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210795" y="3502997"/>
            <a:ext cx="551583" cy="551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5416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6">
            <a:extLst>
              <a:ext uri="{FF2B5EF4-FFF2-40B4-BE49-F238E27FC236}">
                <a16:creationId xmlns:a16="http://schemas.microsoft.com/office/drawing/2014/main" id="{4AAE7426-E7C9-4536-8B3B-DEFF3627A6B1}"/>
              </a:ext>
            </a:extLst>
          </p:cNvPr>
          <p:cNvSpPr txBox="1">
            <a:spLocks/>
          </p:cNvSpPr>
          <p:nvPr/>
        </p:nvSpPr>
        <p:spPr>
          <a:xfrm>
            <a:off x="838200" y="401514"/>
            <a:ext cx="10515600" cy="6791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defRPr>
            </a:lvl1pPr>
          </a:lstStyle>
          <a:p>
            <a:pPr algn="l"/>
            <a:r>
              <a:rPr lang="en-US">
                <a:solidFill>
                  <a:srgbClr val="B7B09C"/>
                </a:solidFill>
                <a:latin typeface="Arial"/>
                <a:ea typeface="Tahoma"/>
                <a:cs typeface="Arial"/>
              </a:rPr>
              <a:t>Summary</a:t>
            </a:r>
            <a:endParaRPr lang="en-US" b="0">
              <a:solidFill>
                <a:srgbClr val="B7B09C"/>
              </a:solidFill>
              <a:latin typeface="Arial"/>
              <a:ea typeface="Tahoma"/>
              <a:cs typeface="Arial"/>
            </a:endParaRPr>
          </a:p>
        </p:txBody>
      </p:sp>
      <p:sp>
        <p:nvSpPr>
          <p:cNvPr id="32" name="Google Shape;1170;p38">
            <a:extLst>
              <a:ext uri="{FF2B5EF4-FFF2-40B4-BE49-F238E27FC236}">
                <a16:creationId xmlns:a16="http://schemas.microsoft.com/office/drawing/2014/main" id="{85DDBCC0-DD49-422E-81C7-86BEF8541986}"/>
              </a:ext>
            </a:extLst>
          </p:cNvPr>
          <p:cNvSpPr/>
          <p:nvPr/>
        </p:nvSpPr>
        <p:spPr>
          <a:xfrm>
            <a:off x="1043770" y="3434679"/>
            <a:ext cx="842437" cy="843513"/>
          </a:xfrm>
          <a:prstGeom prst="ellipse">
            <a:avLst/>
          </a:prstGeom>
          <a:solidFill>
            <a:srgbClr val="00BBDC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" name="Google Shape;1171;p38">
            <a:extLst>
              <a:ext uri="{FF2B5EF4-FFF2-40B4-BE49-F238E27FC236}">
                <a16:creationId xmlns:a16="http://schemas.microsoft.com/office/drawing/2014/main" id="{2218C479-78DB-4B35-9245-2EAC491E46A5}"/>
              </a:ext>
            </a:extLst>
          </p:cNvPr>
          <p:cNvSpPr/>
          <p:nvPr/>
        </p:nvSpPr>
        <p:spPr>
          <a:xfrm>
            <a:off x="2027853" y="2449481"/>
            <a:ext cx="842437" cy="843513"/>
          </a:xfrm>
          <a:prstGeom prst="ellipse">
            <a:avLst/>
          </a:prstGeom>
          <a:solidFill>
            <a:srgbClr val="00CFB4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" name="Google Shape;1173;p38">
            <a:extLst>
              <a:ext uri="{FF2B5EF4-FFF2-40B4-BE49-F238E27FC236}">
                <a16:creationId xmlns:a16="http://schemas.microsoft.com/office/drawing/2014/main" id="{DBAE8647-CBF6-4602-959E-7B3FB9AFD1F4}"/>
              </a:ext>
            </a:extLst>
          </p:cNvPr>
          <p:cNvSpPr/>
          <p:nvPr/>
        </p:nvSpPr>
        <p:spPr>
          <a:xfrm>
            <a:off x="8271312" y="2443798"/>
            <a:ext cx="845661" cy="843513"/>
          </a:xfrm>
          <a:prstGeom prst="ellipse">
            <a:avLst/>
          </a:prstGeom>
          <a:solidFill>
            <a:srgbClr val="B7B09C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" name="Google Shape;1174;p38">
            <a:extLst>
              <a:ext uri="{FF2B5EF4-FFF2-40B4-BE49-F238E27FC236}">
                <a16:creationId xmlns:a16="http://schemas.microsoft.com/office/drawing/2014/main" id="{AFB204DC-F876-4A89-80C8-5D031AC9EC4A}"/>
              </a:ext>
            </a:extLst>
          </p:cNvPr>
          <p:cNvSpPr/>
          <p:nvPr/>
        </p:nvSpPr>
        <p:spPr>
          <a:xfrm>
            <a:off x="9255391" y="3429000"/>
            <a:ext cx="845661" cy="843513"/>
          </a:xfrm>
          <a:prstGeom prst="ellipse">
            <a:avLst/>
          </a:prstGeom>
          <a:solidFill>
            <a:srgbClr val="EE2737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" name="Google Shape;1175;p38">
            <a:extLst>
              <a:ext uri="{FF2B5EF4-FFF2-40B4-BE49-F238E27FC236}">
                <a16:creationId xmlns:a16="http://schemas.microsoft.com/office/drawing/2014/main" id="{1B5EED1B-855F-44E4-9525-947CC650FEFF}"/>
              </a:ext>
            </a:extLst>
          </p:cNvPr>
          <p:cNvSpPr/>
          <p:nvPr/>
        </p:nvSpPr>
        <p:spPr>
          <a:xfrm>
            <a:off x="10242816" y="2443802"/>
            <a:ext cx="842437" cy="843513"/>
          </a:xfrm>
          <a:prstGeom prst="ellipse">
            <a:avLst/>
          </a:prstGeom>
          <a:solidFill>
            <a:srgbClr val="236192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" name="Google Shape;1178;p38">
            <a:extLst>
              <a:ext uri="{FF2B5EF4-FFF2-40B4-BE49-F238E27FC236}">
                <a16:creationId xmlns:a16="http://schemas.microsoft.com/office/drawing/2014/main" id="{A6D05AC6-2ABE-4ACC-9888-17712EC9F6BA}"/>
              </a:ext>
            </a:extLst>
          </p:cNvPr>
          <p:cNvSpPr/>
          <p:nvPr/>
        </p:nvSpPr>
        <p:spPr>
          <a:xfrm>
            <a:off x="1644472" y="3051302"/>
            <a:ext cx="625220" cy="625220"/>
          </a:xfrm>
          <a:custGeom>
            <a:avLst/>
            <a:gdLst/>
            <a:ahLst/>
            <a:cxnLst/>
            <a:rect l="l" t="t" r="r" b="b"/>
            <a:pathLst>
              <a:path w="217" h="217" extrusionOk="0">
                <a:moveTo>
                  <a:pt x="128" y="0"/>
                </a:moveTo>
                <a:cubicBezTo>
                  <a:pt x="115" y="74"/>
                  <a:pt x="74" y="114"/>
                  <a:pt x="0" y="128"/>
                </a:cubicBezTo>
                <a:cubicBezTo>
                  <a:pt x="41" y="144"/>
                  <a:pt x="73" y="176"/>
                  <a:pt x="89" y="217"/>
                </a:cubicBezTo>
                <a:cubicBezTo>
                  <a:pt x="103" y="143"/>
                  <a:pt x="143" y="102"/>
                  <a:pt x="217" y="89"/>
                </a:cubicBezTo>
                <a:cubicBezTo>
                  <a:pt x="177" y="73"/>
                  <a:pt x="144" y="40"/>
                  <a:pt x="128" y="0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" name="Google Shape;1179;p38">
            <a:extLst>
              <a:ext uri="{FF2B5EF4-FFF2-40B4-BE49-F238E27FC236}">
                <a16:creationId xmlns:a16="http://schemas.microsoft.com/office/drawing/2014/main" id="{6C4FA20D-147D-47B3-B9DF-D2D4311193BF}"/>
              </a:ext>
            </a:extLst>
          </p:cNvPr>
          <p:cNvSpPr/>
          <p:nvPr/>
        </p:nvSpPr>
        <p:spPr>
          <a:xfrm rot="19509436">
            <a:off x="2831672" y="2681540"/>
            <a:ext cx="624105" cy="625220"/>
          </a:xfrm>
          <a:custGeom>
            <a:avLst/>
            <a:gdLst/>
            <a:ahLst/>
            <a:cxnLst/>
            <a:rect l="l" t="t" r="r" b="b"/>
            <a:pathLst>
              <a:path w="217" h="217" extrusionOk="0">
                <a:moveTo>
                  <a:pt x="0" y="89"/>
                </a:moveTo>
                <a:cubicBezTo>
                  <a:pt x="74" y="102"/>
                  <a:pt x="115" y="143"/>
                  <a:pt x="128" y="217"/>
                </a:cubicBezTo>
                <a:cubicBezTo>
                  <a:pt x="145" y="176"/>
                  <a:pt x="177" y="144"/>
                  <a:pt x="217" y="128"/>
                </a:cubicBezTo>
                <a:cubicBezTo>
                  <a:pt x="143" y="114"/>
                  <a:pt x="103" y="74"/>
                  <a:pt x="90" y="0"/>
                </a:cubicBezTo>
                <a:cubicBezTo>
                  <a:pt x="73" y="40"/>
                  <a:pt x="41" y="73"/>
                  <a:pt x="0" y="89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" name="Google Shape;1181;p38">
            <a:extLst>
              <a:ext uri="{FF2B5EF4-FFF2-40B4-BE49-F238E27FC236}">
                <a16:creationId xmlns:a16="http://schemas.microsoft.com/office/drawing/2014/main" id="{24CFCE57-DF15-4681-8565-B4BF1437A265}"/>
              </a:ext>
            </a:extLst>
          </p:cNvPr>
          <p:cNvSpPr/>
          <p:nvPr/>
        </p:nvSpPr>
        <p:spPr>
          <a:xfrm>
            <a:off x="8875353" y="3045619"/>
            <a:ext cx="621878" cy="625220"/>
          </a:xfrm>
          <a:custGeom>
            <a:avLst/>
            <a:gdLst/>
            <a:ahLst/>
            <a:cxnLst/>
            <a:rect l="l" t="t" r="r" b="b"/>
            <a:pathLst>
              <a:path w="216" h="217" extrusionOk="0">
                <a:moveTo>
                  <a:pt x="0" y="89"/>
                </a:moveTo>
                <a:cubicBezTo>
                  <a:pt x="74" y="102"/>
                  <a:pt x="114" y="143"/>
                  <a:pt x="127" y="217"/>
                </a:cubicBezTo>
                <a:cubicBezTo>
                  <a:pt x="144" y="176"/>
                  <a:pt x="176" y="144"/>
                  <a:pt x="216" y="128"/>
                </a:cubicBezTo>
                <a:cubicBezTo>
                  <a:pt x="142" y="114"/>
                  <a:pt x="102" y="74"/>
                  <a:pt x="89" y="0"/>
                </a:cubicBezTo>
                <a:cubicBezTo>
                  <a:pt x="72" y="40"/>
                  <a:pt x="40" y="73"/>
                  <a:pt x="0" y="89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" name="Google Shape;1172;p38">
            <a:extLst>
              <a:ext uri="{FF2B5EF4-FFF2-40B4-BE49-F238E27FC236}">
                <a16:creationId xmlns:a16="http://schemas.microsoft.com/office/drawing/2014/main" id="{48524BF7-CB5A-4575-8208-0A98E5B6ED91}"/>
              </a:ext>
            </a:extLst>
          </p:cNvPr>
          <p:cNvSpPr>
            <a:spLocks noChangeAspect="1"/>
          </p:cNvSpPr>
          <p:nvPr/>
        </p:nvSpPr>
        <p:spPr>
          <a:xfrm>
            <a:off x="3373646" y="1341000"/>
            <a:ext cx="4393472" cy="4382312"/>
          </a:xfrm>
          <a:prstGeom prst="ellipse">
            <a:avLst/>
          </a:prstGeom>
          <a:solidFill>
            <a:srgbClr val="A4D233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7FF53AB-968C-4FBF-819A-7E3FEDCD352F}"/>
              </a:ext>
            </a:extLst>
          </p:cNvPr>
          <p:cNvSpPr txBox="1"/>
          <p:nvPr/>
        </p:nvSpPr>
        <p:spPr>
          <a:xfrm>
            <a:off x="3806024" y="3118351"/>
            <a:ext cx="3640617" cy="230832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Arial"/>
                <a:ea typeface="Tahoma" panose="020B0604030504040204" pitchFamily="34" charset="0"/>
                <a:cs typeface="Tahoma" panose="020B0604030504040204" pitchFamily="34" charset="0"/>
              </a:rPr>
              <a:t>Our design must ensure no breakage at cryogenic temperatures. It must also be scalable and give an accurate fuel level reading</a:t>
            </a:r>
          </a:p>
        </p:txBody>
      </p:sp>
      <p:sp>
        <p:nvSpPr>
          <p:cNvPr id="28" name="Flowchart: Connector 27">
            <a:hlinkClick r:id="" action="ppaction://noaction"/>
            <a:extLst>
              <a:ext uri="{FF2B5EF4-FFF2-40B4-BE49-F238E27FC236}">
                <a16:creationId xmlns:a16="http://schemas.microsoft.com/office/drawing/2014/main" id="{F59D9BDD-FA1B-48A7-BCF8-A57FA8D14ED3}"/>
              </a:ext>
            </a:extLst>
          </p:cNvPr>
          <p:cNvSpPr>
            <a:spLocks noChangeAspect="1"/>
          </p:cNvSpPr>
          <p:nvPr/>
        </p:nvSpPr>
        <p:spPr>
          <a:xfrm>
            <a:off x="948992" y="3365658"/>
            <a:ext cx="979930" cy="979930"/>
          </a:xfrm>
          <a:prstGeom prst="flowChartConnector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Flowchart: Connector 29">
            <a:hlinkClick r:id="" action="ppaction://noaction"/>
            <a:extLst>
              <a:ext uri="{FF2B5EF4-FFF2-40B4-BE49-F238E27FC236}">
                <a16:creationId xmlns:a16="http://schemas.microsoft.com/office/drawing/2014/main" id="{81885FD6-F8B5-497B-9A86-AD3CBA2C2B47}"/>
              </a:ext>
            </a:extLst>
          </p:cNvPr>
          <p:cNvSpPr>
            <a:spLocks noChangeAspect="1"/>
          </p:cNvSpPr>
          <p:nvPr/>
        </p:nvSpPr>
        <p:spPr>
          <a:xfrm>
            <a:off x="9211842" y="3387361"/>
            <a:ext cx="932986" cy="932986"/>
          </a:xfrm>
          <a:prstGeom prst="flowChartConnector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Flowchart: Connector 33">
            <a:hlinkClick r:id="" action="ppaction://noaction"/>
            <a:extLst>
              <a:ext uri="{FF2B5EF4-FFF2-40B4-BE49-F238E27FC236}">
                <a16:creationId xmlns:a16="http://schemas.microsoft.com/office/drawing/2014/main" id="{902ED870-1355-42AC-AAC2-7326135CCCFF}"/>
              </a:ext>
            </a:extLst>
          </p:cNvPr>
          <p:cNvSpPr>
            <a:spLocks noChangeAspect="1"/>
          </p:cNvSpPr>
          <p:nvPr/>
        </p:nvSpPr>
        <p:spPr>
          <a:xfrm>
            <a:off x="8199040" y="2349173"/>
            <a:ext cx="979930" cy="979930"/>
          </a:xfrm>
          <a:prstGeom prst="flowChartConnector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Google Shape;1180;p38">
            <a:extLst>
              <a:ext uri="{FF2B5EF4-FFF2-40B4-BE49-F238E27FC236}">
                <a16:creationId xmlns:a16="http://schemas.microsoft.com/office/drawing/2014/main" id="{DB6F1AC0-6897-4584-82CD-6638C1CCEB08}"/>
              </a:ext>
            </a:extLst>
          </p:cNvPr>
          <p:cNvSpPr/>
          <p:nvPr/>
        </p:nvSpPr>
        <p:spPr>
          <a:xfrm rot="1712795">
            <a:off x="7721207" y="2733008"/>
            <a:ext cx="621878" cy="625220"/>
          </a:xfrm>
          <a:custGeom>
            <a:avLst/>
            <a:gdLst/>
            <a:ahLst/>
            <a:cxnLst/>
            <a:rect l="l" t="t" r="r" b="b"/>
            <a:pathLst>
              <a:path w="216" h="217" extrusionOk="0">
                <a:moveTo>
                  <a:pt x="127" y="0"/>
                </a:moveTo>
                <a:cubicBezTo>
                  <a:pt x="114" y="74"/>
                  <a:pt x="74" y="114"/>
                  <a:pt x="0" y="128"/>
                </a:cubicBezTo>
                <a:cubicBezTo>
                  <a:pt x="40" y="144"/>
                  <a:pt x="72" y="176"/>
                  <a:pt x="89" y="217"/>
                </a:cubicBezTo>
                <a:cubicBezTo>
                  <a:pt x="102" y="143"/>
                  <a:pt x="142" y="102"/>
                  <a:pt x="216" y="89"/>
                </a:cubicBezTo>
                <a:cubicBezTo>
                  <a:pt x="176" y="73"/>
                  <a:pt x="144" y="40"/>
                  <a:pt x="127" y="0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" name="Flowchart: Connector 30">
            <a:hlinkClick r:id="" action="ppaction://noaction"/>
            <a:extLst>
              <a:ext uri="{FF2B5EF4-FFF2-40B4-BE49-F238E27FC236}">
                <a16:creationId xmlns:a16="http://schemas.microsoft.com/office/drawing/2014/main" id="{C11B5763-83F9-4AE7-A7BE-F5FA4E4A1BDF}"/>
              </a:ext>
            </a:extLst>
          </p:cNvPr>
          <p:cNvSpPr>
            <a:spLocks noChangeAspect="1"/>
          </p:cNvSpPr>
          <p:nvPr/>
        </p:nvSpPr>
        <p:spPr>
          <a:xfrm>
            <a:off x="10197540" y="2404744"/>
            <a:ext cx="932986" cy="932986"/>
          </a:xfrm>
          <a:prstGeom prst="flowChartConnector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Google Shape;1182;p38">
            <a:extLst>
              <a:ext uri="{FF2B5EF4-FFF2-40B4-BE49-F238E27FC236}">
                <a16:creationId xmlns:a16="http://schemas.microsoft.com/office/drawing/2014/main" id="{A1D9EFDC-B451-4163-BBC6-C51C81A9BF08}"/>
              </a:ext>
            </a:extLst>
          </p:cNvPr>
          <p:cNvSpPr/>
          <p:nvPr/>
        </p:nvSpPr>
        <p:spPr>
          <a:xfrm>
            <a:off x="9859438" y="3045622"/>
            <a:ext cx="621878" cy="625220"/>
          </a:xfrm>
          <a:custGeom>
            <a:avLst/>
            <a:gdLst/>
            <a:ahLst/>
            <a:cxnLst/>
            <a:rect l="l" t="t" r="r" b="b"/>
            <a:pathLst>
              <a:path w="216" h="217" extrusionOk="0">
                <a:moveTo>
                  <a:pt x="127" y="0"/>
                </a:moveTo>
                <a:cubicBezTo>
                  <a:pt x="114" y="74"/>
                  <a:pt x="74" y="114"/>
                  <a:pt x="0" y="128"/>
                </a:cubicBezTo>
                <a:cubicBezTo>
                  <a:pt x="40" y="144"/>
                  <a:pt x="72" y="176"/>
                  <a:pt x="89" y="217"/>
                </a:cubicBezTo>
                <a:cubicBezTo>
                  <a:pt x="102" y="143"/>
                  <a:pt x="142" y="102"/>
                  <a:pt x="216" y="89"/>
                </a:cubicBezTo>
                <a:cubicBezTo>
                  <a:pt x="176" y="73"/>
                  <a:pt x="144" y="40"/>
                  <a:pt x="127" y="0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" name="Graphic 9" descr="Person with idea outline">
            <a:extLst>
              <a:ext uri="{FF2B5EF4-FFF2-40B4-BE49-F238E27FC236}">
                <a16:creationId xmlns:a16="http://schemas.microsoft.com/office/drawing/2014/main" id="{70A4CFBE-89F2-E03A-B2A0-AC1101B818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684182" y="1405350"/>
            <a:ext cx="1772400" cy="1784400"/>
          </a:xfrm>
          <a:prstGeom prst="rect">
            <a:avLst/>
          </a:prstGeom>
        </p:spPr>
      </p:pic>
      <p:pic>
        <p:nvPicPr>
          <p:cNvPr id="18" name="Graphic 14" descr="Trophy outline">
            <a:extLst>
              <a:ext uri="{FF2B5EF4-FFF2-40B4-BE49-F238E27FC236}">
                <a16:creationId xmlns:a16="http://schemas.microsoft.com/office/drawing/2014/main" id="{FCA4B0FE-4DBD-CB9A-5D7C-C60AF89B6E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288800" y="2503800"/>
            <a:ext cx="746400" cy="710400"/>
          </a:xfrm>
          <a:prstGeom prst="rect">
            <a:avLst/>
          </a:prstGeom>
        </p:spPr>
      </p:pic>
      <p:sp>
        <p:nvSpPr>
          <p:cNvPr id="2" name="Slide Number Placeholder 2">
            <a:extLst>
              <a:ext uri="{FF2B5EF4-FFF2-40B4-BE49-F238E27FC236}">
                <a16:creationId xmlns:a16="http://schemas.microsoft.com/office/drawing/2014/main" id="{E3CE71D3-9471-FAA5-76EF-A8DB29A09FCD}"/>
              </a:ext>
            </a:extLst>
          </p:cNvPr>
          <p:cNvSpPr txBox="1">
            <a:spLocks/>
          </p:cNvSpPr>
          <p:nvPr/>
        </p:nvSpPr>
        <p:spPr>
          <a:xfrm>
            <a:off x="5743956" y="6127750"/>
            <a:ext cx="704088" cy="365125"/>
          </a:xfrm>
          <a:prstGeom prst="rect">
            <a:avLst/>
          </a:prstGeom>
        </p:spPr>
        <p:txBody>
          <a:bodyPr lIns="91440" tIns="45720" rIns="91440" bIns="45720" anchor="t"/>
          <a:lstStyle>
            <a:defPPr>
              <a:defRPr lang="en-US"/>
            </a:defPPr>
            <a:lvl1pPr marL="0" algn="r" defTabSz="914400" rtl="0" eaLnBrk="1" latinLnBrk="0" hangingPunct="1"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6F1FABC0-072B-4F22-8F9B-95A9D10B0206}" type="slidenum">
              <a:rPr lang="en-US" smtClean="0"/>
              <a:pPr algn="ctr"/>
              <a:t>32</a:t>
            </a:fld>
            <a:endParaRPr lang="en-US"/>
          </a:p>
        </p:txBody>
      </p:sp>
      <p:pic>
        <p:nvPicPr>
          <p:cNvPr id="6" name="Picture 2" descr="Symbols of NASA | NASA">
            <a:extLst>
              <a:ext uri="{FF2B5EF4-FFF2-40B4-BE49-F238E27FC236}">
                <a16:creationId xmlns:a16="http://schemas.microsoft.com/office/drawing/2014/main" id="{D53D15E8-6F1B-9DD5-EAA2-176A50EC1E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1120" y="38845"/>
            <a:ext cx="1747422" cy="873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Graphic 3" descr="Scientist male outline">
            <a:extLst>
              <a:ext uri="{FF2B5EF4-FFF2-40B4-BE49-F238E27FC236}">
                <a16:creationId xmlns:a16="http://schemas.microsoft.com/office/drawing/2014/main" id="{5DB2361A-432D-C0A3-455A-F56A259CBA9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358690" y="3468814"/>
            <a:ext cx="690702" cy="69070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43894CD-D213-32D3-97B8-5DB8BD7A2F77}"/>
              </a:ext>
            </a:extLst>
          </p:cNvPr>
          <p:cNvSpPr txBox="1"/>
          <p:nvPr/>
        </p:nvSpPr>
        <p:spPr>
          <a:xfrm>
            <a:off x="11044347" y="5532438"/>
            <a:ext cx="1747422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>
                <a:ea typeface="+mn-lt"/>
                <a:cs typeface="+mn-lt"/>
              </a:rPr>
              <a:t>Dane Seal</a:t>
            </a:r>
          </a:p>
        </p:txBody>
      </p:sp>
      <p:pic>
        <p:nvPicPr>
          <p:cNvPr id="3" name="Graphic 8" descr="DNA outline">
            <a:extLst>
              <a:ext uri="{FF2B5EF4-FFF2-40B4-BE49-F238E27FC236}">
                <a16:creationId xmlns:a16="http://schemas.microsoft.com/office/drawing/2014/main" id="{268F4122-8EE1-4C80-7551-F5A96BA6051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330754" y="2503800"/>
            <a:ext cx="716502" cy="714394"/>
          </a:xfrm>
          <a:prstGeom prst="rect">
            <a:avLst/>
          </a:prstGeom>
        </p:spPr>
      </p:pic>
      <p:pic>
        <p:nvPicPr>
          <p:cNvPr id="8" name="Graphic 7" descr="Splash outline">
            <a:extLst>
              <a:ext uri="{FF2B5EF4-FFF2-40B4-BE49-F238E27FC236}">
                <a16:creationId xmlns:a16="http://schemas.microsoft.com/office/drawing/2014/main" id="{D11B87F7-75F5-E4BA-AB51-D322B4C1F18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2177153" y="2582024"/>
            <a:ext cx="601823" cy="601823"/>
          </a:xfrm>
          <a:prstGeom prst="rect">
            <a:avLst/>
          </a:prstGeom>
        </p:spPr>
      </p:pic>
      <p:pic>
        <p:nvPicPr>
          <p:cNvPr id="10" name="Graphic 9" descr="Rocket outline">
            <a:extLst>
              <a:ext uri="{FF2B5EF4-FFF2-40B4-BE49-F238E27FC236}">
                <a16:creationId xmlns:a16="http://schemas.microsoft.com/office/drawing/2014/main" id="{5C075AF6-2150-96C7-A218-B67B3D29ECF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165150" y="3607933"/>
            <a:ext cx="551583" cy="551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4377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6">
            <a:extLst>
              <a:ext uri="{FF2B5EF4-FFF2-40B4-BE49-F238E27FC236}">
                <a16:creationId xmlns:a16="http://schemas.microsoft.com/office/drawing/2014/main" id="{4AAE7426-E7C9-4536-8B3B-DEFF3627A6B1}"/>
              </a:ext>
            </a:extLst>
          </p:cNvPr>
          <p:cNvSpPr txBox="1">
            <a:spLocks/>
          </p:cNvSpPr>
          <p:nvPr/>
        </p:nvSpPr>
        <p:spPr>
          <a:xfrm>
            <a:off x="838200" y="401514"/>
            <a:ext cx="10515600" cy="6791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defRPr>
            </a:lvl1pPr>
          </a:lstStyle>
          <a:p>
            <a:pPr algn="l"/>
            <a:r>
              <a:rPr lang="en-US">
                <a:solidFill>
                  <a:srgbClr val="B7B09C"/>
                </a:solidFill>
                <a:latin typeface="Arial"/>
                <a:ea typeface="Tahoma"/>
                <a:cs typeface="Arial"/>
              </a:rPr>
              <a:t>Summary</a:t>
            </a:r>
            <a:endParaRPr lang="en-US" b="0">
              <a:solidFill>
                <a:srgbClr val="B7B09C"/>
              </a:solidFill>
              <a:latin typeface="Arial"/>
              <a:ea typeface="Tahoma"/>
              <a:cs typeface="Arial"/>
            </a:endParaRPr>
          </a:p>
        </p:txBody>
      </p:sp>
      <p:sp>
        <p:nvSpPr>
          <p:cNvPr id="32" name="Google Shape;1170;p38">
            <a:extLst>
              <a:ext uri="{FF2B5EF4-FFF2-40B4-BE49-F238E27FC236}">
                <a16:creationId xmlns:a16="http://schemas.microsoft.com/office/drawing/2014/main" id="{85DDBCC0-DD49-422E-81C7-86BEF8541986}"/>
              </a:ext>
            </a:extLst>
          </p:cNvPr>
          <p:cNvSpPr/>
          <p:nvPr/>
        </p:nvSpPr>
        <p:spPr>
          <a:xfrm>
            <a:off x="1057505" y="3458261"/>
            <a:ext cx="842437" cy="843513"/>
          </a:xfrm>
          <a:prstGeom prst="ellipse">
            <a:avLst/>
          </a:prstGeom>
          <a:solidFill>
            <a:srgbClr val="00BBDC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" name="Google Shape;1171;p38">
            <a:extLst>
              <a:ext uri="{FF2B5EF4-FFF2-40B4-BE49-F238E27FC236}">
                <a16:creationId xmlns:a16="http://schemas.microsoft.com/office/drawing/2014/main" id="{2218C479-78DB-4B35-9245-2EAC491E46A5}"/>
              </a:ext>
            </a:extLst>
          </p:cNvPr>
          <p:cNvSpPr/>
          <p:nvPr/>
        </p:nvSpPr>
        <p:spPr>
          <a:xfrm>
            <a:off x="2041588" y="2473063"/>
            <a:ext cx="842437" cy="843513"/>
          </a:xfrm>
          <a:prstGeom prst="ellipse">
            <a:avLst/>
          </a:prstGeom>
          <a:solidFill>
            <a:srgbClr val="00CFB4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" name="Google Shape;1172;p38">
            <a:extLst>
              <a:ext uri="{FF2B5EF4-FFF2-40B4-BE49-F238E27FC236}">
                <a16:creationId xmlns:a16="http://schemas.microsoft.com/office/drawing/2014/main" id="{5DD0FD84-2794-427C-AA22-2761B0DF4594}"/>
              </a:ext>
            </a:extLst>
          </p:cNvPr>
          <p:cNvSpPr/>
          <p:nvPr/>
        </p:nvSpPr>
        <p:spPr>
          <a:xfrm>
            <a:off x="3025667" y="3458261"/>
            <a:ext cx="845661" cy="843513"/>
          </a:xfrm>
          <a:prstGeom prst="ellipse">
            <a:avLst/>
          </a:prstGeom>
          <a:solidFill>
            <a:srgbClr val="A4D233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" name="Google Shape;1174;p38">
            <a:extLst>
              <a:ext uri="{FF2B5EF4-FFF2-40B4-BE49-F238E27FC236}">
                <a16:creationId xmlns:a16="http://schemas.microsoft.com/office/drawing/2014/main" id="{AFB204DC-F876-4A89-80C8-5D031AC9EC4A}"/>
              </a:ext>
            </a:extLst>
          </p:cNvPr>
          <p:cNvSpPr/>
          <p:nvPr/>
        </p:nvSpPr>
        <p:spPr>
          <a:xfrm>
            <a:off x="9344459" y="3429000"/>
            <a:ext cx="845661" cy="843513"/>
          </a:xfrm>
          <a:prstGeom prst="ellipse">
            <a:avLst/>
          </a:prstGeom>
          <a:solidFill>
            <a:srgbClr val="EE2737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" name="Google Shape;1175;p38">
            <a:extLst>
              <a:ext uri="{FF2B5EF4-FFF2-40B4-BE49-F238E27FC236}">
                <a16:creationId xmlns:a16="http://schemas.microsoft.com/office/drawing/2014/main" id="{1B5EED1B-855F-44E4-9525-947CC650FEFF}"/>
              </a:ext>
            </a:extLst>
          </p:cNvPr>
          <p:cNvSpPr/>
          <p:nvPr/>
        </p:nvSpPr>
        <p:spPr>
          <a:xfrm>
            <a:off x="10331884" y="2443802"/>
            <a:ext cx="842437" cy="843513"/>
          </a:xfrm>
          <a:prstGeom prst="ellipse">
            <a:avLst/>
          </a:prstGeom>
          <a:solidFill>
            <a:srgbClr val="236192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" name="Google Shape;1178;p38">
            <a:extLst>
              <a:ext uri="{FF2B5EF4-FFF2-40B4-BE49-F238E27FC236}">
                <a16:creationId xmlns:a16="http://schemas.microsoft.com/office/drawing/2014/main" id="{A6D05AC6-2ABE-4ACC-9888-17712EC9F6BA}"/>
              </a:ext>
            </a:extLst>
          </p:cNvPr>
          <p:cNvSpPr/>
          <p:nvPr/>
        </p:nvSpPr>
        <p:spPr>
          <a:xfrm>
            <a:off x="1658207" y="3074884"/>
            <a:ext cx="625220" cy="625220"/>
          </a:xfrm>
          <a:custGeom>
            <a:avLst/>
            <a:gdLst/>
            <a:ahLst/>
            <a:cxnLst/>
            <a:rect l="l" t="t" r="r" b="b"/>
            <a:pathLst>
              <a:path w="217" h="217" extrusionOk="0">
                <a:moveTo>
                  <a:pt x="128" y="0"/>
                </a:moveTo>
                <a:cubicBezTo>
                  <a:pt x="115" y="74"/>
                  <a:pt x="74" y="114"/>
                  <a:pt x="0" y="128"/>
                </a:cubicBezTo>
                <a:cubicBezTo>
                  <a:pt x="41" y="144"/>
                  <a:pt x="73" y="176"/>
                  <a:pt x="89" y="217"/>
                </a:cubicBezTo>
                <a:cubicBezTo>
                  <a:pt x="103" y="143"/>
                  <a:pt x="143" y="102"/>
                  <a:pt x="217" y="89"/>
                </a:cubicBezTo>
                <a:cubicBezTo>
                  <a:pt x="177" y="73"/>
                  <a:pt x="144" y="40"/>
                  <a:pt x="128" y="0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" name="Google Shape;1179;p38">
            <a:extLst>
              <a:ext uri="{FF2B5EF4-FFF2-40B4-BE49-F238E27FC236}">
                <a16:creationId xmlns:a16="http://schemas.microsoft.com/office/drawing/2014/main" id="{6C4FA20D-147D-47B3-B9DF-D2D4311193BF}"/>
              </a:ext>
            </a:extLst>
          </p:cNvPr>
          <p:cNvSpPr/>
          <p:nvPr/>
        </p:nvSpPr>
        <p:spPr>
          <a:xfrm>
            <a:off x="2643401" y="3074884"/>
            <a:ext cx="624105" cy="625220"/>
          </a:xfrm>
          <a:custGeom>
            <a:avLst/>
            <a:gdLst/>
            <a:ahLst/>
            <a:cxnLst/>
            <a:rect l="l" t="t" r="r" b="b"/>
            <a:pathLst>
              <a:path w="217" h="217" extrusionOk="0">
                <a:moveTo>
                  <a:pt x="0" y="89"/>
                </a:moveTo>
                <a:cubicBezTo>
                  <a:pt x="74" y="102"/>
                  <a:pt x="115" y="143"/>
                  <a:pt x="128" y="217"/>
                </a:cubicBezTo>
                <a:cubicBezTo>
                  <a:pt x="145" y="176"/>
                  <a:pt x="177" y="144"/>
                  <a:pt x="217" y="128"/>
                </a:cubicBezTo>
                <a:cubicBezTo>
                  <a:pt x="143" y="114"/>
                  <a:pt x="103" y="74"/>
                  <a:pt x="90" y="0"/>
                </a:cubicBezTo>
                <a:cubicBezTo>
                  <a:pt x="73" y="40"/>
                  <a:pt x="41" y="73"/>
                  <a:pt x="0" y="89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" name="Google Shape;1180;p38">
            <a:extLst>
              <a:ext uri="{FF2B5EF4-FFF2-40B4-BE49-F238E27FC236}">
                <a16:creationId xmlns:a16="http://schemas.microsoft.com/office/drawing/2014/main" id="{DB6F1AC0-6897-4584-82CD-6638C1CCEB08}"/>
              </a:ext>
            </a:extLst>
          </p:cNvPr>
          <p:cNvSpPr/>
          <p:nvPr/>
        </p:nvSpPr>
        <p:spPr>
          <a:xfrm rot="2194777">
            <a:off x="3839129" y="3440301"/>
            <a:ext cx="621878" cy="625220"/>
          </a:xfrm>
          <a:custGeom>
            <a:avLst/>
            <a:gdLst/>
            <a:ahLst/>
            <a:cxnLst/>
            <a:rect l="l" t="t" r="r" b="b"/>
            <a:pathLst>
              <a:path w="216" h="217" extrusionOk="0">
                <a:moveTo>
                  <a:pt x="127" y="0"/>
                </a:moveTo>
                <a:cubicBezTo>
                  <a:pt x="114" y="74"/>
                  <a:pt x="74" y="114"/>
                  <a:pt x="0" y="128"/>
                </a:cubicBezTo>
                <a:cubicBezTo>
                  <a:pt x="40" y="144"/>
                  <a:pt x="72" y="176"/>
                  <a:pt x="89" y="217"/>
                </a:cubicBezTo>
                <a:cubicBezTo>
                  <a:pt x="102" y="143"/>
                  <a:pt x="142" y="102"/>
                  <a:pt x="216" y="89"/>
                </a:cubicBezTo>
                <a:cubicBezTo>
                  <a:pt x="176" y="73"/>
                  <a:pt x="144" y="40"/>
                  <a:pt x="127" y="0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" name="Google Shape;1181;p38">
            <a:extLst>
              <a:ext uri="{FF2B5EF4-FFF2-40B4-BE49-F238E27FC236}">
                <a16:creationId xmlns:a16="http://schemas.microsoft.com/office/drawing/2014/main" id="{24CFCE57-DF15-4681-8565-B4BF1437A265}"/>
              </a:ext>
            </a:extLst>
          </p:cNvPr>
          <p:cNvSpPr/>
          <p:nvPr/>
        </p:nvSpPr>
        <p:spPr>
          <a:xfrm rot="19459048">
            <a:off x="8775903" y="3425770"/>
            <a:ext cx="621878" cy="625220"/>
          </a:xfrm>
          <a:custGeom>
            <a:avLst/>
            <a:gdLst/>
            <a:ahLst/>
            <a:cxnLst/>
            <a:rect l="l" t="t" r="r" b="b"/>
            <a:pathLst>
              <a:path w="216" h="217" extrusionOk="0">
                <a:moveTo>
                  <a:pt x="0" y="89"/>
                </a:moveTo>
                <a:cubicBezTo>
                  <a:pt x="74" y="102"/>
                  <a:pt x="114" y="143"/>
                  <a:pt x="127" y="217"/>
                </a:cubicBezTo>
                <a:cubicBezTo>
                  <a:pt x="144" y="176"/>
                  <a:pt x="176" y="144"/>
                  <a:pt x="216" y="128"/>
                </a:cubicBezTo>
                <a:cubicBezTo>
                  <a:pt x="142" y="114"/>
                  <a:pt x="102" y="74"/>
                  <a:pt x="89" y="0"/>
                </a:cubicBezTo>
                <a:cubicBezTo>
                  <a:pt x="72" y="40"/>
                  <a:pt x="40" y="73"/>
                  <a:pt x="0" y="89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" name="Google Shape;1173;p38">
            <a:extLst>
              <a:ext uri="{FF2B5EF4-FFF2-40B4-BE49-F238E27FC236}">
                <a16:creationId xmlns:a16="http://schemas.microsoft.com/office/drawing/2014/main" id="{C67D876E-876A-44EF-B41E-77239E279087}"/>
              </a:ext>
            </a:extLst>
          </p:cNvPr>
          <p:cNvSpPr>
            <a:spLocks noChangeAspect="1"/>
          </p:cNvSpPr>
          <p:nvPr/>
        </p:nvSpPr>
        <p:spPr>
          <a:xfrm>
            <a:off x="4421178" y="1266705"/>
            <a:ext cx="4393472" cy="4382312"/>
          </a:xfrm>
          <a:prstGeom prst="ellipse">
            <a:avLst/>
          </a:prstGeom>
          <a:solidFill>
            <a:srgbClr val="B7B09C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ABA5C76-81C6-4499-906F-AA3489BACB89}"/>
              </a:ext>
            </a:extLst>
          </p:cNvPr>
          <p:cNvSpPr txBox="1"/>
          <p:nvPr/>
        </p:nvSpPr>
        <p:spPr>
          <a:xfrm>
            <a:off x="4813188" y="1910008"/>
            <a:ext cx="3609451" cy="193899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Arial"/>
                <a:ea typeface="Tahoma"/>
                <a:cs typeface="Tahoma"/>
              </a:rPr>
              <a:t>Our design features</a:t>
            </a:r>
            <a:r>
              <a:rPr lang="en-US" sz="2400" dirty="0">
                <a:solidFill>
                  <a:schemeClr val="bg1"/>
                </a:solidFill>
                <a:latin typeface="Arial"/>
                <a:ea typeface="Tahoma" panose="020B0604030504040204" pitchFamily="34" charset="0"/>
                <a:cs typeface="Tahoma" panose="020B0604030504040204" pitchFamily="34" charset="0"/>
              </a:rPr>
              <a:t> a </a:t>
            </a:r>
            <a:r>
              <a:rPr lang="en-US" sz="2400" b="1" dirty="0">
                <a:solidFill>
                  <a:schemeClr val="bg1"/>
                </a:solidFill>
                <a:latin typeface="Arial"/>
                <a:ea typeface="Tahoma" panose="020B0604030504040204" pitchFamily="34" charset="0"/>
                <a:cs typeface="Tahoma" panose="020B0604030504040204" pitchFamily="34" charset="0"/>
              </a:rPr>
              <a:t>double helix</a:t>
            </a:r>
            <a:r>
              <a:rPr lang="en-US" sz="2400" dirty="0">
                <a:solidFill>
                  <a:schemeClr val="bg1"/>
                </a:solidFill>
                <a:latin typeface="Arial"/>
                <a:ea typeface="Tahoma" panose="020B0604030504040204" pitchFamily="34" charset="0"/>
                <a:cs typeface="Tahoma" panose="020B0604030504040204" pitchFamily="34" charset="0"/>
              </a:rPr>
              <a:t> support system made of G-10 that carries the FOSS through the tank.</a:t>
            </a:r>
            <a:endParaRPr lang="en-US" sz="2400" dirty="0">
              <a:solidFill>
                <a:schemeClr val="bg1"/>
              </a:solidFill>
              <a:latin typeface="Arial"/>
              <a:ea typeface="Tahoma"/>
              <a:cs typeface="Tahoma"/>
            </a:endParaRPr>
          </a:p>
        </p:txBody>
      </p:sp>
      <p:sp>
        <p:nvSpPr>
          <p:cNvPr id="29" name="Flowchart: Connector 28">
            <a:hlinkClick r:id="" action="ppaction://noaction"/>
            <a:extLst>
              <a:ext uri="{FF2B5EF4-FFF2-40B4-BE49-F238E27FC236}">
                <a16:creationId xmlns:a16="http://schemas.microsoft.com/office/drawing/2014/main" id="{E7C68B91-0049-4EA4-816D-A38A913B3E1A}"/>
              </a:ext>
            </a:extLst>
          </p:cNvPr>
          <p:cNvSpPr>
            <a:spLocks noChangeAspect="1"/>
          </p:cNvSpPr>
          <p:nvPr/>
        </p:nvSpPr>
        <p:spPr>
          <a:xfrm>
            <a:off x="988291" y="3360791"/>
            <a:ext cx="979930" cy="979930"/>
          </a:xfrm>
          <a:prstGeom prst="flowChartConnector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Flowchart: Connector 29">
            <a:hlinkClick r:id="" action="ppaction://noaction"/>
            <a:extLst>
              <a:ext uri="{FF2B5EF4-FFF2-40B4-BE49-F238E27FC236}">
                <a16:creationId xmlns:a16="http://schemas.microsoft.com/office/drawing/2014/main" id="{4C6CB2B6-F33F-47DF-B848-1C8C63E96D80}"/>
              </a:ext>
            </a:extLst>
          </p:cNvPr>
          <p:cNvSpPr>
            <a:spLocks noChangeAspect="1"/>
          </p:cNvSpPr>
          <p:nvPr/>
        </p:nvSpPr>
        <p:spPr>
          <a:xfrm>
            <a:off x="2028239" y="2443802"/>
            <a:ext cx="863486" cy="863486"/>
          </a:xfrm>
          <a:prstGeom prst="flowChartConnector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Flowchart: Connector 30">
            <a:hlinkClick r:id="" action="ppaction://noaction"/>
            <a:extLst>
              <a:ext uri="{FF2B5EF4-FFF2-40B4-BE49-F238E27FC236}">
                <a16:creationId xmlns:a16="http://schemas.microsoft.com/office/drawing/2014/main" id="{1B5C7060-AD0C-4220-B317-1338C55B9E05}"/>
              </a:ext>
            </a:extLst>
          </p:cNvPr>
          <p:cNvSpPr>
            <a:spLocks noChangeAspect="1"/>
          </p:cNvSpPr>
          <p:nvPr/>
        </p:nvSpPr>
        <p:spPr>
          <a:xfrm>
            <a:off x="3015763" y="3448273"/>
            <a:ext cx="863486" cy="863486"/>
          </a:xfrm>
          <a:prstGeom prst="flowChartConnector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Flowchart: Connector 34">
            <a:hlinkClick r:id="" action="ppaction://noaction"/>
            <a:extLst>
              <a:ext uri="{FF2B5EF4-FFF2-40B4-BE49-F238E27FC236}">
                <a16:creationId xmlns:a16="http://schemas.microsoft.com/office/drawing/2014/main" id="{BC0FD0B5-B9D1-4F83-83F0-991178645CDC}"/>
              </a:ext>
            </a:extLst>
          </p:cNvPr>
          <p:cNvSpPr>
            <a:spLocks noChangeAspect="1"/>
          </p:cNvSpPr>
          <p:nvPr/>
        </p:nvSpPr>
        <p:spPr>
          <a:xfrm>
            <a:off x="9303067" y="3387494"/>
            <a:ext cx="932986" cy="932986"/>
          </a:xfrm>
          <a:prstGeom prst="flowChartConnector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Flowchart: Connector 37">
            <a:hlinkClick r:id="" action="ppaction://noaction"/>
            <a:extLst>
              <a:ext uri="{FF2B5EF4-FFF2-40B4-BE49-F238E27FC236}">
                <a16:creationId xmlns:a16="http://schemas.microsoft.com/office/drawing/2014/main" id="{A6C47B94-7C6F-4513-8AF0-9C1AF0A314F8}"/>
              </a:ext>
            </a:extLst>
          </p:cNvPr>
          <p:cNvSpPr>
            <a:spLocks noChangeAspect="1"/>
          </p:cNvSpPr>
          <p:nvPr/>
        </p:nvSpPr>
        <p:spPr>
          <a:xfrm>
            <a:off x="10286608" y="2399065"/>
            <a:ext cx="932986" cy="932986"/>
          </a:xfrm>
          <a:prstGeom prst="flowChartConnector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Google Shape;1182;p38">
            <a:extLst>
              <a:ext uri="{FF2B5EF4-FFF2-40B4-BE49-F238E27FC236}">
                <a16:creationId xmlns:a16="http://schemas.microsoft.com/office/drawing/2014/main" id="{A1D9EFDC-B451-4163-BBC6-C51C81A9BF08}"/>
              </a:ext>
            </a:extLst>
          </p:cNvPr>
          <p:cNvSpPr/>
          <p:nvPr/>
        </p:nvSpPr>
        <p:spPr>
          <a:xfrm>
            <a:off x="9948506" y="3045622"/>
            <a:ext cx="621878" cy="625220"/>
          </a:xfrm>
          <a:custGeom>
            <a:avLst/>
            <a:gdLst/>
            <a:ahLst/>
            <a:cxnLst/>
            <a:rect l="l" t="t" r="r" b="b"/>
            <a:pathLst>
              <a:path w="216" h="217" extrusionOk="0">
                <a:moveTo>
                  <a:pt x="127" y="0"/>
                </a:moveTo>
                <a:cubicBezTo>
                  <a:pt x="114" y="74"/>
                  <a:pt x="74" y="114"/>
                  <a:pt x="0" y="128"/>
                </a:cubicBezTo>
                <a:cubicBezTo>
                  <a:pt x="40" y="144"/>
                  <a:pt x="72" y="176"/>
                  <a:pt x="89" y="217"/>
                </a:cubicBezTo>
                <a:cubicBezTo>
                  <a:pt x="102" y="143"/>
                  <a:pt x="142" y="102"/>
                  <a:pt x="216" y="89"/>
                </a:cubicBezTo>
                <a:cubicBezTo>
                  <a:pt x="176" y="73"/>
                  <a:pt x="144" y="40"/>
                  <a:pt x="127" y="0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" name="Graphic 9" descr="Person with idea outline">
            <a:extLst>
              <a:ext uri="{FF2B5EF4-FFF2-40B4-BE49-F238E27FC236}">
                <a16:creationId xmlns:a16="http://schemas.microsoft.com/office/drawing/2014/main" id="{5DB40CE8-78C3-A948-10B0-81F2DFA968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082800" y="3481800"/>
            <a:ext cx="734400" cy="734400"/>
          </a:xfrm>
          <a:prstGeom prst="rect">
            <a:avLst/>
          </a:prstGeom>
        </p:spPr>
      </p:pic>
      <p:pic>
        <p:nvPicPr>
          <p:cNvPr id="17" name="Graphic 14" descr="Trophy outline">
            <a:extLst>
              <a:ext uri="{FF2B5EF4-FFF2-40B4-BE49-F238E27FC236}">
                <a16:creationId xmlns:a16="http://schemas.microsoft.com/office/drawing/2014/main" id="{5E6928EB-2F74-40C7-A863-18E9328CCB5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378800" y="2509800"/>
            <a:ext cx="746400" cy="710400"/>
          </a:xfrm>
          <a:prstGeom prst="rect">
            <a:avLst/>
          </a:prstGeom>
        </p:spPr>
      </p:pic>
      <p:sp>
        <p:nvSpPr>
          <p:cNvPr id="2" name="Slide Number Placeholder 2">
            <a:extLst>
              <a:ext uri="{FF2B5EF4-FFF2-40B4-BE49-F238E27FC236}">
                <a16:creationId xmlns:a16="http://schemas.microsoft.com/office/drawing/2014/main" id="{8F13B51F-9BC9-0220-801A-EE9BC8771485}"/>
              </a:ext>
            </a:extLst>
          </p:cNvPr>
          <p:cNvSpPr txBox="1">
            <a:spLocks/>
          </p:cNvSpPr>
          <p:nvPr/>
        </p:nvSpPr>
        <p:spPr>
          <a:xfrm>
            <a:off x="5743956" y="6127750"/>
            <a:ext cx="704088" cy="365125"/>
          </a:xfrm>
          <a:prstGeom prst="rect">
            <a:avLst/>
          </a:prstGeom>
        </p:spPr>
        <p:txBody>
          <a:bodyPr lIns="91440" tIns="45720" rIns="91440" bIns="45720" anchor="t"/>
          <a:lstStyle>
            <a:defPPr>
              <a:defRPr lang="en-US"/>
            </a:defPPr>
            <a:lvl1pPr marL="0" algn="r" defTabSz="914400" rtl="0" eaLnBrk="1" latinLnBrk="0" hangingPunct="1"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6F1FABC0-072B-4F22-8F9B-95A9D10B0206}" type="slidenum">
              <a:rPr lang="en-US" smtClean="0"/>
              <a:pPr algn="ctr"/>
              <a:t>33</a:t>
            </a:fld>
            <a:endParaRPr lang="en-US"/>
          </a:p>
        </p:txBody>
      </p:sp>
      <p:pic>
        <p:nvPicPr>
          <p:cNvPr id="6" name="Picture 2" descr="Symbols of NASA | NASA">
            <a:extLst>
              <a:ext uri="{FF2B5EF4-FFF2-40B4-BE49-F238E27FC236}">
                <a16:creationId xmlns:a16="http://schemas.microsoft.com/office/drawing/2014/main" id="{D4E8A52C-7D2E-D635-2380-3A661A8045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1120" y="38845"/>
            <a:ext cx="1747422" cy="873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Graphic 4" descr="Scientist male outline">
            <a:extLst>
              <a:ext uri="{FF2B5EF4-FFF2-40B4-BE49-F238E27FC236}">
                <a16:creationId xmlns:a16="http://schemas.microsoft.com/office/drawing/2014/main" id="{D4326249-3106-CBF3-1300-7A7D74E0F40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424858" y="3473444"/>
            <a:ext cx="690702" cy="69070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300D023-7C9A-D238-F907-7CAAEBA02377}"/>
              </a:ext>
            </a:extLst>
          </p:cNvPr>
          <p:cNvSpPr txBox="1"/>
          <p:nvPr/>
        </p:nvSpPr>
        <p:spPr>
          <a:xfrm>
            <a:off x="11044347" y="5532438"/>
            <a:ext cx="1747422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>
                <a:ea typeface="+mn-lt"/>
                <a:cs typeface="+mn-lt"/>
              </a:rPr>
              <a:t>Dane Seal</a:t>
            </a:r>
          </a:p>
        </p:txBody>
      </p:sp>
      <p:pic>
        <p:nvPicPr>
          <p:cNvPr id="3" name="Graphic 8" descr="DNA outline">
            <a:extLst>
              <a:ext uri="{FF2B5EF4-FFF2-40B4-BE49-F238E27FC236}">
                <a16:creationId xmlns:a16="http://schemas.microsoft.com/office/drawing/2014/main" id="{DC11D2C1-061E-AC56-CAF2-AB764604DAC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787044" y="3849000"/>
            <a:ext cx="1672643" cy="1667723"/>
          </a:xfrm>
          <a:prstGeom prst="rect">
            <a:avLst/>
          </a:prstGeom>
        </p:spPr>
      </p:pic>
      <p:pic>
        <p:nvPicPr>
          <p:cNvPr id="9" name="Graphic 8" descr="Splash outline">
            <a:extLst>
              <a:ext uri="{FF2B5EF4-FFF2-40B4-BE49-F238E27FC236}">
                <a16:creationId xmlns:a16="http://schemas.microsoft.com/office/drawing/2014/main" id="{305953C6-79BA-D599-2EC4-1B32F8F7BAE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2162503" y="2596318"/>
            <a:ext cx="601823" cy="601823"/>
          </a:xfrm>
          <a:prstGeom prst="rect">
            <a:avLst/>
          </a:prstGeom>
        </p:spPr>
      </p:pic>
      <p:pic>
        <p:nvPicPr>
          <p:cNvPr id="11" name="Graphic 10" descr="Rocket outline">
            <a:extLst>
              <a:ext uri="{FF2B5EF4-FFF2-40B4-BE49-F238E27FC236}">
                <a16:creationId xmlns:a16="http://schemas.microsoft.com/office/drawing/2014/main" id="{A554EA98-4E2E-E22F-A67D-1A31CE135C2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211635" y="3604224"/>
            <a:ext cx="551583" cy="551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89122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174;p38">
            <a:extLst>
              <a:ext uri="{FF2B5EF4-FFF2-40B4-BE49-F238E27FC236}">
                <a16:creationId xmlns:a16="http://schemas.microsoft.com/office/drawing/2014/main" id="{92120505-77ED-4C3F-84A3-4E3DEC659BAC}"/>
              </a:ext>
            </a:extLst>
          </p:cNvPr>
          <p:cNvSpPr>
            <a:spLocks noChangeAspect="1"/>
          </p:cNvSpPr>
          <p:nvPr/>
        </p:nvSpPr>
        <p:spPr>
          <a:xfrm>
            <a:off x="5345345" y="1384536"/>
            <a:ext cx="4393471" cy="4382311"/>
          </a:xfrm>
          <a:prstGeom prst="ellipse">
            <a:avLst/>
          </a:prstGeom>
          <a:solidFill>
            <a:srgbClr val="EE2737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" name="Title 6">
            <a:extLst>
              <a:ext uri="{FF2B5EF4-FFF2-40B4-BE49-F238E27FC236}">
                <a16:creationId xmlns:a16="http://schemas.microsoft.com/office/drawing/2014/main" id="{4AAE7426-E7C9-4536-8B3B-DEFF3627A6B1}"/>
              </a:ext>
            </a:extLst>
          </p:cNvPr>
          <p:cNvSpPr txBox="1">
            <a:spLocks/>
          </p:cNvSpPr>
          <p:nvPr/>
        </p:nvSpPr>
        <p:spPr>
          <a:xfrm>
            <a:off x="838200" y="401514"/>
            <a:ext cx="10515600" cy="6791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defRPr>
            </a:lvl1pPr>
          </a:lstStyle>
          <a:p>
            <a:pPr algn="l"/>
            <a:r>
              <a:rPr lang="en-US">
                <a:solidFill>
                  <a:srgbClr val="B7B09C"/>
                </a:solidFill>
                <a:latin typeface="Arial"/>
                <a:ea typeface="Tahoma"/>
                <a:cs typeface="Arial"/>
              </a:rPr>
              <a:t>Summary</a:t>
            </a:r>
            <a:endParaRPr lang="en-US" b="0">
              <a:solidFill>
                <a:srgbClr val="B7B09C"/>
              </a:solidFill>
              <a:latin typeface="Arial"/>
              <a:ea typeface="Tahoma"/>
              <a:cs typeface="Arial"/>
            </a:endParaRPr>
          </a:p>
        </p:txBody>
      </p:sp>
      <p:sp>
        <p:nvSpPr>
          <p:cNvPr id="32" name="Google Shape;1170;p38">
            <a:extLst>
              <a:ext uri="{FF2B5EF4-FFF2-40B4-BE49-F238E27FC236}">
                <a16:creationId xmlns:a16="http://schemas.microsoft.com/office/drawing/2014/main" id="{85DDBCC0-DD49-422E-81C7-86BEF8541986}"/>
              </a:ext>
            </a:extLst>
          </p:cNvPr>
          <p:cNvSpPr/>
          <p:nvPr/>
        </p:nvSpPr>
        <p:spPr>
          <a:xfrm>
            <a:off x="1057784" y="3430481"/>
            <a:ext cx="842437" cy="843513"/>
          </a:xfrm>
          <a:prstGeom prst="ellipse">
            <a:avLst/>
          </a:prstGeom>
          <a:solidFill>
            <a:srgbClr val="00BBDC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" name="Google Shape;1171;p38">
            <a:extLst>
              <a:ext uri="{FF2B5EF4-FFF2-40B4-BE49-F238E27FC236}">
                <a16:creationId xmlns:a16="http://schemas.microsoft.com/office/drawing/2014/main" id="{2218C479-78DB-4B35-9245-2EAC491E46A5}"/>
              </a:ext>
            </a:extLst>
          </p:cNvPr>
          <p:cNvSpPr/>
          <p:nvPr/>
        </p:nvSpPr>
        <p:spPr>
          <a:xfrm>
            <a:off x="2041867" y="2445283"/>
            <a:ext cx="842437" cy="843513"/>
          </a:xfrm>
          <a:prstGeom prst="ellipse">
            <a:avLst/>
          </a:prstGeom>
          <a:solidFill>
            <a:srgbClr val="00CFB4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" name="Google Shape;1172;p38">
            <a:extLst>
              <a:ext uri="{FF2B5EF4-FFF2-40B4-BE49-F238E27FC236}">
                <a16:creationId xmlns:a16="http://schemas.microsoft.com/office/drawing/2014/main" id="{5DD0FD84-2794-427C-AA22-2761B0DF4594}"/>
              </a:ext>
            </a:extLst>
          </p:cNvPr>
          <p:cNvSpPr/>
          <p:nvPr/>
        </p:nvSpPr>
        <p:spPr>
          <a:xfrm>
            <a:off x="3025946" y="3430481"/>
            <a:ext cx="845661" cy="843513"/>
          </a:xfrm>
          <a:prstGeom prst="ellipse">
            <a:avLst/>
          </a:prstGeom>
          <a:solidFill>
            <a:srgbClr val="A4D233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" name="Google Shape;1173;p38">
            <a:extLst>
              <a:ext uri="{FF2B5EF4-FFF2-40B4-BE49-F238E27FC236}">
                <a16:creationId xmlns:a16="http://schemas.microsoft.com/office/drawing/2014/main" id="{DBAE8647-CBF6-4602-959E-7B3FB9AFD1F4}"/>
              </a:ext>
            </a:extLst>
          </p:cNvPr>
          <p:cNvSpPr/>
          <p:nvPr/>
        </p:nvSpPr>
        <p:spPr>
          <a:xfrm>
            <a:off x="4010029" y="2445283"/>
            <a:ext cx="845661" cy="843513"/>
          </a:xfrm>
          <a:prstGeom prst="ellipse">
            <a:avLst/>
          </a:prstGeom>
          <a:solidFill>
            <a:srgbClr val="B7B09C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" name="Google Shape;1175;p38">
            <a:extLst>
              <a:ext uri="{FF2B5EF4-FFF2-40B4-BE49-F238E27FC236}">
                <a16:creationId xmlns:a16="http://schemas.microsoft.com/office/drawing/2014/main" id="{1B5EED1B-855F-44E4-9525-947CC650FEFF}"/>
              </a:ext>
            </a:extLst>
          </p:cNvPr>
          <p:cNvSpPr/>
          <p:nvPr/>
        </p:nvSpPr>
        <p:spPr>
          <a:xfrm>
            <a:off x="10254851" y="2438592"/>
            <a:ext cx="842437" cy="843513"/>
          </a:xfrm>
          <a:prstGeom prst="ellipse">
            <a:avLst/>
          </a:prstGeom>
          <a:solidFill>
            <a:srgbClr val="236192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" name="Google Shape;1178;p38">
            <a:extLst>
              <a:ext uri="{FF2B5EF4-FFF2-40B4-BE49-F238E27FC236}">
                <a16:creationId xmlns:a16="http://schemas.microsoft.com/office/drawing/2014/main" id="{A6D05AC6-2ABE-4ACC-9888-17712EC9F6BA}"/>
              </a:ext>
            </a:extLst>
          </p:cNvPr>
          <p:cNvSpPr/>
          <p:nvPr/>
        </p:nvSpPr>
        <p:spPr>
          <a:xfrm>
            <a:off x="1658486" y="3047104"/>
            <a:ext cx="625220" cy="625220"/>
          </a:xfrm>
          <a:custGeom>
            <a:avLst/>
            <a:gdLst/>
            <a:ahLst/>
            <a:cxnLst/>
            <a:rect l="l" t="t" r="r" b="b"/>
            <a:pathLst>
              <a:path w="217" h="217" extrusionOk="0">
                <a:moveTo>
                  <a:pt x="128" y="0"/>
                </a:moveTo>
                <a:cubicBezTo>
                  <a:pt x="115" y="74"/>
                  <a:pt x="74" y="114"/>
                  <a:pt x="0" y="128"/>
                </a:cubicBezTo>
                <a:cubicBezTo>
                  <a:pt x="41" y="144"/>
                  <a:pt x="73" y="176"/>
                  <a:pt x="89" y="217"/>
                </a:cubicBezTo>
                <a:cubicBezTo>
                  <a:pt x="103" y="143"/>
                  <a:pt x="143" y="102"/>
                  <a:pt x="217" y="89"/>
                </a:cubicBezTo>
                <a:cubicBezTo>
                  <a:pt x="177" y="73"/>
                  <a:pt x="144" y="40"/>
                  <a:pt x="128" y="0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" name="Google Shape;1179;p38">
            <a:extLst>
              <a:ext uri="{FF2B5EF4-FFF2-40B4-BE49-F238E27FC236}">
                <a16:creationId xmlns:a16="http://schemas.microsoft.com/office/drawing/2014/main" id="{6C4FA20D-147D-47B3-B9DF-D2D4311193BF}"/>
              </a:ext>
            </a:extLst>
          </p:cNvPr>
          <p:cNvSpPr/>
          <p:nvPr/>
        </p:nvSpPr>
        <p:spPr>
          <a:xfrm>
            <a:off x="2643680" y="3047104"/>
            <a:ext cx="624105" cy="625220"/>
          </a:xfrm>
          <a:custGeom>
            <a:avLst/>
            <a:gdLst/>
            <a:ahLst/>
            <a:cxnLst/>
            <a:rect l="l" t="t" r="r" b="b"/>
            <a:pathLst>
              <a:path w="217" h="217" extrusionOk="0">
                <a:moveTo>
                  <a:pt x="0" y="89"/>
                </a:moveTo>
                <a:cubicBezTo>
                  <a:pt x="74" y="102"/>
                  <a:pt x="115" y="143"/>
                  <a:pt x="128" y="217"/>
                </a:cubicBezTo>
                <a:cubicBezTo>
                  <a:pt x="145" y="176"/>
                  <a:pt x="177" y="144"/>
                  <a:pt x="217" y="128"/>
                </a:cubicBezTo>
                <a:cubicBezTo>
                  <a:pt x="143" y="114"/>
                  <a:pt x="103" y="74"/>
                  <a:pt x="90" y="0"/>
                </a:cubicBezTo>
                <a:cubicBezTo>
                  <a:pt x="73" y="40"/>
                  <a:pt x="41" y="73"/>
                  <a:pt x="0" y="89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" name="Google Shape;1181;p38">
            <a:extLst>
              <a:ext uri="{FF2B5EF4-FFF2-40B4-BE49-F238E27FC236}">
                <a16:creationId xmlns:a16="http://schemas.microsoft.com/office/drawing/2014/main" id="{24CFCE57-DF15-4681-8565-B4BF1437A265}"/>
              </a:ext>
            </a:extLst>
          </p:cNvPr>
          <p:cNvSpPr/>
          <p:nvPr/>
        </p:nvSpPr>
        <p:spPr>
          <a:xfrm rot="19990019">
            <a:off x="4777650" y="2787667"/>
            <a:ext cx="621878" cy="625220"/>
          </a:xfrm>
          <a:custGeom>
            <a:avLst/>
            <a:gdLst/>
            <a:ahLst/>
            <a:cxnLst/>
            <a:rect l="l" t="t" r="r" b="b"/>
            <a:pathLst>
              <a:path w="216" h="217" extrusionOk="0">
                <a:moveTo>
                  <a:pt x="0" y="89"/>
                </a:moveTo>
                <a:cubicBezTo>
                  <a:pt x="74" y="102"/>
                  <a:pt x="114" y="143"/>
                  <a:pt x="127" y="217"/>
                </a:cubicBezTo>
                <a:cubicBezTo>
                  <a:pt x="144" y="176"/>
                  <a:pt x="176" y="144"/>
                  <a:pt x="216" y="128"/>
                </a:cubicBezTo>
                <a:cubicBezTo>
                  <a:pt x="142" y="114"/>
                  <a:pt x="102" y="74"/>
                  <a:pt x="89" y="0"/>
                </a:cubicBezTo>
                <a:cubicBezTo>
                  <a:pt x="72" y="40"/>
                  <a:pt x="40" y="73"/>
                  <a:pt x="0" y="89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" name="Google Shape;1182;p38">
            <a:extLst>
              <a:ext uri="{FF2B5EF4-FFF2-40B4-BE49-F238E27FC236}">
                <a16:creationId xmlns:a16="http://schemas.microsoft.com/office/drawing/2014/main" id="{A1D9EFDC-B451-4163-BBC6-C51C81A9BF08}"/>
              </a:ext>
            </a:extLst>
          </p:cNvPr>
          <p:cNvSpPr/>
          <p:nvPr/>
        </p:nvSpPr>
        <p:spPr>
          <a:xfrm rot="1596344">
            <a:off x="9706969" y="2798715"/>
            <a:ext cx="621878" cy="625220"/>
          </a:xfrm>
          <a:custGeom>
            <a:avLst/>
            <a:gdLst/>
            <a:ahLst/>
            <a:cxnLst/>
            <a:rect l="l" t="t" r="r" b="b"/>
            <a:pathLst>
              <a:path w="216" h="217" extrusionOk="0">
                <a:moveTo>
                  <a:pt x="127" y="0"/>
                </a:moveTo>
                <a:cubicBezTo>
                  <a:pt x="114" y="74"/>
                  <a:pt x="74" y="114"/>
                  <a:pt x="0" y="128"/>
                </a:cubicBezTo>
                <a:cubicBezTo>
                  <a:pt x="40" y="144"/>
                  <a:pt x="72" y="176"/>
                  <a:pt x="89" y="217"/>
                </a:cubicBezTo>
                <a:cubicBezTo>
                  <a:pt x="102" y="143"/>
                  <a:pt x="142" y="102"/>
                  <a:pt x="216" y="89"/>
                </a:cubicBezTo>
                <a:cubicBezTo>
                  <a:pt x="176" y="73"/>
                  <a:pt x="144" y="40"/>
                  <a:pt x="127" y="0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FA9E78E-4D60-4DE5-85D0-F854785136D3}"/>
              </a:ext>
            </a:extLst>
          </p:cNvPr>
          <p:cNvSpPr txBox="1"/>
          <p:nvPr/>
        </p:nvSpPr>
        <p:spPr>
          <a:xfrm>
            <a:off x="5873176" y="3340322"/>
            <a:ext cx="3308567" cy="193899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rial"/>
                <a:ea typeface="Tahoma" panose="020B0604030504040204" pitchFamily="34" charset="0"/>
                <a:cs typeface="Tahoma" panose="020B0604030504040204" pitchFamily="34" charset="0"/>
              </a:rPr>
              <a:t>Mass Gauging: </a:t>
            </a:r>
            <a:r>
              <a:rPr lang="en-US" sz="2400" dirty="0">
                <a:solidFill>
                  <a:schemeClr val="bg1"/>
                </a:solidFill>
                <a:latin typeface="Arial"/>
                <a:ea typeface="Tahoma" panose="020B0604030504040204" pitchFamily="34" charset="0"/>
                <a:cs typeface="Tahoma" panose="020B0604030504040204" pitchFamily="34" charset="0"/>
              </a:rPr>
              <a:t>Compare the FOSS and scale readings to determine accuracy of preliminary design.</a:t>
            </a:r>
          </a:p>
        </p:txBody>
      </p:sp>
      <p:sp>
        <p:nvSpPr>
          <p:cNvPr id="28" name="Flowchart: Connector 27">
            <a:hlinkClick r:id="" action="ppaction://noaction"/>
            <a:extLst>
              <a:ext uri="{FF2B5EF4-FFF2-40B4-BE49-F238E27FC236}">
                <a16:creationId xmlns:a16="http://schemas.microsoft.com/office/drawing/2014/main" id="{E1F85FA7-B1A1-4A12-AD14-EEC10558C08A}"/>
              </a:ext>
            </a:extLst>
          </p:cNvPr>
          <p:cNvSpPr>
            <a:spLocks noChangeAspect="1"/>
          </p:cNvSpPr>
          <p:nvPr/>
        </p:nvSpPr>
        <p:spPr>
          <a:xfrm>
            <a:off x="984538" y="3369297"/>
            <a:ext cx="979930" cy="979930"/>
          </a:xfrm>
          <a:prstGeom prst="flowChartConnector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Flowchart: Connector 28">
            <a:hlinkClick r:id="" action="ppaction://noaction"/>
            <a:extLst>
              <a:ext uri="{FF2B5EF4-FFF2-40B4-BE49-F238E27FC236}">
                <a16:creationId xmlns:a16="http://schemas.microsoft.com/office/drawing/2014/main" id="{8D93D0E0-F243-47A0-8C3E-B06CA9FA8219}"/>
              </a:ext>
            </a:extLst>
          </p:cNvPr>
          <p:cNvSpPr>
            <a:spLocks noChangeAspect="1"/>
          </p:cNvSpPr>
          <p:nvPr/>
        </p:nvSpPr>
        <p:spPr>
          <a:xfrm>
            <a:off x="2027639" y="2404609"/>
            <a:ext cx="863486" cy="863486"/>
          </a:xfrm>
          <a:prstGeom prst="flowChartConnector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Flowchart: Connector 29">
            <a:hlinkClick r:id="" action="ppaction://noaction"/>
            <a:extLst>
              <a:ext uri="{FF2B5EF4-FFF2-40B4-BE49-F238E27FC236}">
                <a16:creationId xmlns:a16="http://schemas.microsoft.com/office/drawing/2014/main" id="{9F9FF51D-8A8F-480C-93B0-3A72523C6EAB}"/>
              </a:ext>
            </a:extLst>
          </p:cNvPr>
          <p:cNvSpPr>
            <a:spLocks noChangeAspect="1"/>
          </p:cNvSpPr>
          <p:nvPr/>
        </p:nvSpPr>
        <p:spPr>
          <a:xfrm>
            <a:off x="3000494" y="3406074"/>
            <a:ext cx="863486" cy="863486"/>
          </a:xfrm>
          <a:prstGeom prst="flowChartConnector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Flowchart: Connector 35">
            <a:hlinkClick r:id="" action="ppaction://noaction"/>
            <a:extLst>
              <a:ext uri="{FF2B5EF4-FFF2-40B4-BE49-F238E27FC236}">
                <a16:creationId xmlns:a16="http://schemas.microsoft.com/office/drawing/2014/main" id="{23BC6F39-73EF-4321-A14C-A5D1A537FA75}"/>
              </a:ext>
            </a:extLst>
          </p:cNvPr>
          <p:cNvSpPr>
            <a:spLocks noChangeAspect="1"/>
          </p:cNvSpPr>
          <p:nvPr/>
        </p:nvSpPr>
        <p:spPr>
          <a:xfrm>
            <a:off x="3950240" y="2389367"/>
            <a:ext cx="979930" cy="979930"/>
          </a:xfrm>
          <a:prstGeom prst="flowChartConnector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Google Shape;1180;p38">
            <a:extLst>
              <a:ext uri="{FF2B5EF4-FFF2-40B4-BE49-F238E27FC236}">
                <a16:creationId xmlns:a16="http://schemas.microsoft.com/office/drawing/2014/main" id="{DB6F1AC0-6897-4584-82CD-6638C1CCEB08}"/>
              </a:ext>
            </a:extLst>
          </p:cNvPr>
          <p:cNvSpPr/>
          <p:nvPr/>
        </p:nvSpPr>
        <p:spPr>
          <a:xfrm>
            <a:off x="3629990" y="3047104"/>
            <a:ext cx="621878" cy="625220"/>
          </a:xfrm>
          <a:custGeom>
            <a:avLst/>
            <a:gdLst/>
            <a:ahLst/>
            <a:cxnLst/>
            <a:rect l="l" t="t" r="r" b="b"/>
            <a:pathLst>
              <a:path w="216" h="217" extrusionOk="0">
                <a:moveTo>
                  <a:pt x="127" y="0"/>
                </a:moveTo>
                <a:cubicBezTo>
                  <a:pt x="114" y="74"/>
                  <a:pt x="74" y="114"/>
                  <a:pt x="0" y="128"/>
                </a:cubicBezTo>
                <a:cubicBezTo>
                  <a:pt x="40" y="144"/>
                  <a:pt x="72" y="176"/>
                  <a:pt x="89" y="217"/>
                </a:cubicBezTo>
                <a:cubicBezTo>
                  <a:pt x="102" y="143"/>
                  <a:pt x="142" y="102"/>
                  <a:pt x="216" y="89"/>
                </a:cubicBezTo>
                <a:cubicBezTo>
                  <a:pt x="176" y="73"/>
                  <a:pt x="144" y="40"/>
                  <a:pt x="127" y="0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" name="Flowchart: Connector 30">
            <a:hlinkClick r:id="" action="ppaction://noaction"/>
            <a:extLst>
              <a:ext uri="{FF2B5EF4-FFF2-40B4-BE49-F238E27FC236}">
                <a16:creationId xmlns:a16="http://schemas.microsoft.com/office/drawing/2014/main" id="{2A25E937-863C-427B-AB3C-CA7D6316BCF0}"/>
              </a:ext>
            </a:extLst>
          </p:cNvPr>
          <p:cNvSpPr>
            <a:spLocks noChangeAspect="1"/>
          </p:cNvSpPr>
          <p:nvPr/>
        </p:nvSpPr>
        <p:spPr>
          <a:xfrm>
            <a:off x="10208982" y="2400546"/>
            <a:ext cx="932986" cy="932986"/>
          </a:xfrm>
          <a:prstGeom prst="flowChartConnector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Graphic 9" descr="Person with idea outline">
            <a:extLst>
              <a:ext uri="{FF2B5EF4-FFF2-40B4-BE49-F238E27FC236}">
                <a16:creationId xmlns:a16="http://schemas.microsoft.com/office/drawing/2014/main" id="{75F0B1F2-B5CE-971B-C44C-C244139185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082800" y="3469800"/>
            <a:ext cx="734400" cy="734400"/>
          </a:xfrm>
          <a:prstGeom prst="rect">
            <a:avLst/>
          </a:prstGeom>
        </p:spPr>
      </p:pic>
      <p:pic>
        <p:nvPicPr>
          <p:cNvPr id="18" name="Graphic 14" descr="Trophy outline">
            <a:extLst>
              <a:ext uri="{FF2B5EF4-FFF2-40B4-BE49-F238E27FC236}">
                <a16:creationId xmlns:a16="http://schemas.microsoft.com/office/drawing/2014/main" id="{ECFDE1DD-C63A-A6EC-70AB-231FF9D12D0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306800" y="2479800"/>
            <a:ext cx="746400" cy="710400"/>
          </a:xfrm>
          <a:prstGeom prst="rect">
            <a:avLst/>
          </a:prstGeom>
        </p:spPr>
      </p:pic>
      <p:sp>
        <p:nvSpPr>
          <p:cNvPr id="2" name="Slide Number Placeholder 2">
            <a:extLst>
              <a:ext uri="{FF2B5EF4-FFF2-40B4-BE49-F238E27FC236}">
                <a16:creationId xmlns:a16="http://schemas.microsoft.com/office/drawing/2014/main" id="{A7F2A8F8-76BC-AB9C-EE52-DB1AE1F5D31D}"/>
              </a:ext>
            </a:extLst>
          </p:cNvPr>
          <p:cNvSpPr txBox="1">
            <a:spLocks/>
          </p:cNvSpPr>
          <p:nvPr/>
        </p:nvSpPr>
        <p:spPr>
          <a:xfrm>
            <a:off x="5743956" y="6127750"/>
            <a:ext cx="704088" cy="365125"/>
          </a:xfrm>
          <a:prstGeom prst="rect">
            <a:avLst/>
          </a:prstGeom>
        </p:spPr>
        <p:txBody>
          <a:bodyPr lIns="91440" tIns="45720" rIns="91440" bIns="45720" anchor="t"/>
          <a:lstStyle>
            <a:defPPr>
              <a:defRPr lang="en-US"/>
            </a:defPPr>
            <a:lvl1pPr marL="0" algn="r" defTabSz="914400" rtl="0" eaLnBrk="1" latinLnBrk="0" hangingPunct="1"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6F1FABC0-072B-4F22-8F9B-95A9D10B0206}" type="slidenum">
              <a:rPr lang="en-US" smtClean="0"/>
              <a:pPr algn="ctr"/>
              <a:t>34</a:t>
            </a:fld>
            <a:endParaRPr lang="en-US"/>
          </a:p>
        </p:txBody>
      </p:sp>
      <p:pic>
        <p:nvPicPr>
          <p:cNvPr id="6" name="Picture 2" descr="Symbols of NASA | NASA">
            <a:extLst>
              <a:ext uri="{FF2B5EF4-FFF2-40B4-BE49-F238E27FC236}">
                <a16:creationId xmlns:a16="http://schemas.microsoft.com/office/drawing/2014/main" id="{1162F517-66FC-D9FB-397E-E532CC92F1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1120" y="38845"/>
            <a:ext cx="1747422" cy="873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Graphic 3" descr="Scientist male outline">
            <a:extLst>
              <a:ext uri="{FF2B5EF4-FFF2-40B4-BE49-F238E27FC236}">
                <a16:creationId xmlns:a16="http://schemas.microsoft.com/office/drawing/2014/main" id="{9C2E22CE-8111-62D1-8EEB-857D4EA388C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677615" y="1486146"/>
            <a:ext cx="1828800" cy="18288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7ED6C09-9DF2-A2E8-06E7-03ABFACB6E2C}"/>
              </a:ext>
            </a:extLst>
          </p:cNvPr>
          <p:cNvSpPr txBox="1"/>
          <p:nvPr/>
        </p:nvSpPr>
        <p:spPr>
          <a:xfrm>
            <a:off x="11044347" y="5532438"/>
            <a:ext cx="1747422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>
                <a:ea typeface="+mn-lt"/>
                <a:cs typeface="+mn-lt"/>
              </a:rPr>
              <a:t>Dane Seal</a:t>
            </a:r>
          </a:p>
        </p:txBody>
      </p:sp>
      <p:pic>
        <p:nvPicPr>
          <p:cNvPr id="3" name="Graphic 2" descr="Splash outline">
            <a:extLst>
              <a:ext uri="{FF2B5EF4-FFF2-40B4-BE49-F238E27FC236}">
                <a16:creationId xmlns:a16="http://schemas.microsoft.com/office/drawing/2014/main" id="{3EA367CB-33E0-83B0-241F-CE64144DB36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2161666" y="2566127"/>
            <a:ext cx="601823" cy="601823"/>
          </a:xfrm>
          <a:prstGeom prst="rect">
            <a:avLst/>
          </a:prstGeom>
        </p:spPr>
      </p:pic>
      <p:pic>
        <p:nvPicPr>
          <p:cNvPr id="8" name="Graphic 7" descr="Rocket outline">
            <a:extLst>
              <a:ext uri="{FF2B5EF4-FFF2-40B4-BE49-F238E27FC236}">
                <a16:creationId xmlns:a16="http://schemas.microsoft.com/office/drawing/2014/main" id="{EEB4DB21-B83E-CADD-EB8E-DD40BACA25F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201592" y="3583470"/>
            <a:ext cx="551583" cy="551583"/>
          </a:xfrm>
          <a:prstGeom prst="rect">
            <a:avLst/>
          </a:prstGeom>
        </p:spPr>
      </p:pic>
      <p:pic>
        <p:nvPicPr>
          <p:cNvPr id="10" name="Graphic 8" descr="DNA outline">
            <a:extLst>
              <a:ext uri="{FF2B5EF4-FFF2-40B4-BE49-F238E27FC236}">
                <a16:creationId xmlns:a16="http://schemas.microsoft.com/office/drawing/2014/main" id="{33934360-BF41-6341-5491-D66E64D8D9E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4130088" y="2586440"/>
            <a:ext cx="605541" cy="603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53555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6">
            <a:extLst>
              <a:ext uri="{FF2B5EF4-FFF2-40B4-BE49-F238E27FC236}">
                <a16:creationId xmlns:a16="http://schemas.microsoft.com/office/drawing/2014/main" id="{4AAE7426-E7C9-4536-8B3B-DEFF3627A6B1}"/>
              </a:ext>
            </a:extLst>
          </p:cNvPr>
          <p:cNvSpPr txBox="1">
            <a:spLocks/>
          </p:cNvSpPr>
          <p:nvPr/>
        </p:nvSpPr>
        <p:spPr>
          <a:xfrm>
            <a:off x="838200" y="401514"/>
            <a:ext cx="10515600" cy="6791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defRPr>
            </a:lvl1pPr>
          </a:lstStyle>
          <a:p>
            <a:pPr algn="l"/>
            <a:r>
              <a:rPr lang="en-US" dirty="0">
                <a:solidFill>
                  <a:srgbClr val="B7B09C"/>
                </a:solidFill>
                <a:latin typeface="Arial"/>
                <a:ea typeface="Tahoma"/>
                <a:cs typeface="Arial"/>
              </a:rPr>
              <a:t>Summary</a:t>
            </a:r>
            <a:endParaRPr lang="en-US" b="0" dirty="0">
              <a:solidFill>
                <a:srgbClr val="B7B09C"/>
              </a:solidFill>
              <a:latin typeface="Arial"/>
              <a:ea typeface="Tahoma"/>
              <a:cs typeface="Arial"/>
            </a:endParaRPr>
          </a:p>
        </p:txBody>
      </p:sp>
      <p:sp>
        <p:nvSpPr>
          <p:cNvPr id="32" name="Google Shape;1170;p38">
            <a:extLst>
              <a:ext uri="{FF2B5EF4-FFF2-40B4-BE49-F238E27FC236}">
                <a16:creationId xmlns:a16="http://schemas.microsoft.com/office/drawing/2014/main" id="{85DDBCC0-DD49-422E-81C7-86BEF8541986}"/>
              </a:ext>
            </a:extLst>
          </p:cNvPr>
          <p:cNvSpPr/>
          <p:nvPr/>
        </p:nvSpPr>
        <p:spPr>
          <a:xfrm>
            <a:off x="1655092" y="3428996"/>
            <a:ext cx="842437" cy="843513"/>
          </a:xfrm>
          <a:prstGeom prst="ellipse">
            <a:avLst/>
          </a:prstGeom>
          <a:solidFill>
            <a:srgbClr val="00BBDC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" name="Google Shape;1171;p38">
            <a:extLst>
              <a:ext uri="{FF2B5EF4-FFF2-40B4-BE49-F238E27FC236}">
                <a16:creationId xmlns:a16="http://schemas.microsoft.com/office/drawing/2014/main" id="{2218C479-78DB-4B35-9245-2EAC491E46A5}"/>
              </a:ext>
            </a:extLst>
          </p:cNvPr>
          <p:cNvSpPr/>
          <p:nvPr/>
        </p:nvSpPr>
        <p:spPr>
          <a:xfrm>
            <a:off x="2639175" y="2443798"/>
            <a:ext cx="842437" cy="843513"/>
          </a:xfrm>
          <a:prstGeom prst="ellipse">
            <a:avLst/>
          </a:prstGeom>
          <a:solidFill>
            <a:srgbClr val="F8915E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" name="Google Shape;1172;p38">
            <a:extLst>
              <a:ext uri="{FF2B5EF4-FFF2-40B4-BE49-F238E27FC236}">
                <a16:creationId xmlns:a16="http://schemas.microsoft.com/office/drawing/2014/main" id="{5DD0FD84-2794-427C-AA22-2761B0DF4594}"/>
              </a:ext>
            </a:extLst>
          </p:cNvPr>
          <p:cNvSpPr/>
          <p:nvPr/>
        </p:nvSpPr>
        <p:spPr>
          <a:xfrm>
            <a:off x="3623254" y="3428996"/>
            <a:ext cx="845661" cy="843513"/>
          </a:xfrm>
          <a:prstGeom prst="ellipse">
            <a:avLst/>
          </a:prstGeom>
          <a:solidFill>
            <a:srgbClr val="A4D233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" name="Google Shape;1173;p38">
            <a:extLst>
              <a:ext uri="{FF2B5EF4-FFF2-40B4-BE49-F238E27FC236}">
                <a16:creationId xmlns:a16="http://schemas.microsoft.com/office/drawing/2014/main" id="{DBAE8647-CBF6-4602-959E-7B3FB9AFD1F4}"/>
              </a:ext>
            </a:extLst>
          </p:cNvPr>
          <p:cNvSpPr/>
          <p:nvPr/>
        </p:nvSpPr>
        <p:spPr>
          <a:xfrm>
            <a:off x="4607337" y="2443798"/>
            <a:ext cx="845661" cy="843513"/>
          </a:xfrm>
          <a:prstGeom prst="ellipse">
            <a:avLst/>
          </a:prstGeom>
          <a:solidFill>
            <a:srgbClr val="B7B09C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" name="Google Shape;1174;p38">
            <a:extLst>
              <a:ext uri="{FF2B5EF4-FFF2-40B4-BE49-F238E27FC236}">
                <a16:creationId xmlns:a16="http://schemas.microsoft.com/office/drawing/2014/main" id="{AFB204DC-F876-4A89-80C8-5D031AC9EC4A}"/>
              </a:ext>
            </a:extLst>
          </p:cNvPr>
          <p:cNvSpPr/>
          <p:nvPr/>
        </p:nvSpPr>
        <p:spPr>
          <a:xfrm>
            <a:off x="5591416" y="3429000"/>
            <a:ext cx="845661" cy="843513"/>
          </a:xfrm>
          <a:prstGeom prst="ellipse">
            <a:avLst/>
          </a:prstGeom>
          <a:solidFill>
            <a:srgbClr val="EE2737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" name="Google Shape;1178;p38">
            <a:extLst>
              <a:ext uri="{FF2B5EF4-FFF2-40B4-BE49-F238E27FC236}">
                <a16:creationId xmlns:a16="http://schemas.microsoft.com/office/drawing/2014/main" id="{A6D05AC6-2ABE-4ACC-9888-17712EC9F6BA}"/>
              </a:ext>
            </a:extLst>
          </p:cNvPr>
          <p:cNvSpPr/>
          <p:nvPr/>
        </p:nvSpPr>
        <p:spPr>
          <a:xfrm>
            <a:off x="2255794" y="3045619"/>
            <a:ext cx="625220" cy="625220"/>
          </a:xfrm>
          <a:custGeom>
            <a:avLst/>
            <a:gdLst/>
            <a:ahLst/>
            <a:cxnLst/>
            <a:rect l="l" t="t" r="r" b="b"/>
            <a:pathLst>
              <a:path w="217" h="217" extrusionOk="0">
                <a:moveTo>
                  <a:pt x="128" y="0"/>
                </a:moveTo>
                <a:cubicBezTo>
                  <a:pt x="115" y="74"/>
                  <a:pt x="74" y="114"/>
                  <a:pt x="0" y="128"/>
                </a:cubicBezTo>
                <a:cubicBezTo>
                  <a:pt x="41" y="144"/>
                  <a:pt x="73" y="176"/>
                  <a:pt x="89" y="217"/>
                </a:cubicBezTo>
                <a:cubicBezTo>
                  <a:pt x="103" y="143"/>
                  <a:pt x="143" y="102"/>
                  <a:pt x="217" y="89"/>
                </a:cubicBezTo>
                <a:cubicBezTo>
                  <a:pt x="177" y="73"/>
                  <a:pt x="144" y="40"/>
                  <a:pt x="128" y="0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" name="Google Shape;1179;p38">
            <a:extLst>
              <a:ext uri="{FF2B5EF4-FFF2-40B4-BE49-F238E27FC236}">
                <a16:creationId xmlns:a16="http://schemas.microsoft.com/office/drawing/2014/main" id="{6C4FA20D-147D-47B3-B9DF-D2D4311193BF}"/>
              </a:ext>
            </a:extLst>
          </p:cNvPr>
          <p:cNvSpPr/>
          <p:nvPr/>
        </p:nvSpPr>
        <p:spPr>
          <a:xfrm>
            <a:off x="3240988" y="3045619"/>
            <a:ext cx="624105" cy="625220"/>
          </a:xfrm>
          <a:custGeom>
            <a:avLst/>
            <a:gdLst/>
            <a:ahLst/>
            <a:cxnLst/>
            <a:rect l="l" t="t" r="r" b="b"/>
            <a:pathLst>
              <a:path w="217" h="217" extrusionOk="0">
                <a:moveTo>
                  <a:pt x="0" y="89"/>
                </a:moveTo>
                <a:cubicBezTo>
                  <a:pt x="74" y="102"/>
                  <a:pt x="115" y="143"/>
                  <a:pt x="128" y="217"/>
                </a:cubicBezTo>
                <a:cubicBezTo>
                  <a:pt x="145" y="176"/>
                  <a:pt x="177" y="144"/>
                  <a:pt x="217" y="128"/>
                </a:cubicBezTo>
                <a:cubicBezTo>
                  <a:pt x="143" y="114"/>
                  <a:pt x="103" y="74"/>
                  <a:pt x="90" y="0"/>
                </a:cubicBezTo>
                <a:cubicBezTo>
                  <a:pt x="73" y="40"/>
                  <a:pt x="41" y="73"/>
                  <a:pt x="0" y="89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" name="Google Shape;1181;p38">
            <a:extLst>
              <a:ext uri="{FF2B5EF4-FFF2-40B4-BE49-F238E27FC236}">
                <a16:creationId xmlns:a16="http://schemas.microsoft.com/office/drawing/2014/main" id="{24CFCE57-DF15-4681-8565-B4BF1437A265}"/>
              </a:ext>
            </a:extLst>
          </p:cNvPr>
          <p:cNvSpPr/>
          <p:nvPr/>
        </p:nvSpPr>
        <p:spPr>
          <a:xfrm>
            <a:off x="5211378" y="3045619"/>
            <a:ext cx="621878" cy="625220"/>
          </a:xfrm>
          <a:custGeom>
            <a:avLst/>
            <a:gdLst/>
            <a:ahLst/>
            <a:cxnLst/>
            <a:rect l="l" t="t" r="r" b="b"/>
            <a:pathLst>
              <a:path w="216" h="217" extrusionOk="0">
                <a:moveTo>
                  <a:pt x="0" y="89"/>
                </a:moveTo>
                <a:cubicBezTo>
                  <a:pt x="74" y="102"/>
                  <a:pt x="114" y="143"/>
                  <a:pt x="127" y="217"/>
                </a:cubicBezTo>
                <a:cubicBezTo>
                  <a:pt x="144" y="176"/>
                  <a:pt x="176" y="144"/>
                  <a:pt x="216" y="128"/>
                </a:cubicBezTo>
                <a:cubicBezTo>
                  <a:pt x="142" y="114"/>
                  <a:pt x="102" y="74"/>
                  <a:pt x="89" y="0"/>
                </a:cubicBezTo>
                <a:cubicBezTo>
                  <a:pt x="72" y="40"/>
                  <a:pt x="40" y="73"/>
                  <a:pt x="0" y="89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" name="Google Shape;1182;p38">
            <a:extLst>
              <a:ext uri="{FF2B5EF4-FFF2-40B4-BE49-F238E27FC236}">
                <a16:creationId xmlns:a16="http://schemas.microsoft.com/office/drawing/2014/main" id="{A1D9EFDC-B451-4163-BBC6-C51C81A9BF08}"/>
              </a:ext>
            </a:extLst>
          </p:cNvPr>
          <p:cNvSpPr/>
          <p:nvPr/>
        </p:nvSpPr>
        <p:spPr>
          <a:xfrm rot="1867040">
            <a:off x="6374090" y="3377956"/>
            <a:ext cx="621878" cy="625220"/>
          </a:xfrm>
          <a:custGeom>
            <a:avLst/>
            <a:gdLst/>
            <a:ahLst/>
            <a:cxnLst/>
            <a:rect l="l" t="t" r="r" b="b"/>
            <a:pathLst>
              <a:path w="216" h="217" extrusionOk="0">
                <a:moveTo>
                  <a:pt x="127" y="0"/>
                </a:moveTo>
                <a:cubicBezTo>
                  <a:pt x="114" y="74"/>
                  <a:pt x="74" y="114"/>
                  <a:pt x="0" y="128"/>
                </a:cubicBezTo>
                <a:cubicBezTo>
                  <a:pt x="40" y="144"/>
                  <a:pt x="72" y="176"/>
                  <a:pt x="89" y="217"/>
                </a:cubicBezTo>
                <a:cubicBezTo>
                  <a:pt x="102" y="143"/>
                  <a:pt x="142" y="102"/>
                  <a:pt x="216" y="89"/>
                </a:cubicBezTo>
                <a:cubicBezTo>
                  <a:pt x="176" y="73"/>
                  <a:pt x="144" y="40"/>
                  <a:pt x="127" y="0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" name="Google Shape;1175;p38">
            <a:extLst>
              <a:ext uri="{FF2B5EF4-FFF2-40B4-BE49-F238E27FC236}">
                <a16:creationId xmlns:a16="http://schemas.microsoft.com/office/drawing/2014/main" id="{95C88CA4-2F74-479E-B5B8-5B2E5F0442AA}"/>
              </a:ext>
            </a:extLst>
          </p:cNvPr>
          <p:cNvSpPr>
            <a:spLocks noChangeAspect="1"/>
          </p:cNvSpPr>
          <p:nvPr/>
        </p:nvSpPr>
        <p:spPr>
          <a:xfrm>
            <a:off x="6960329" y="1080873"/>
            <a:ext cx="4393471" cy="4399083"/>
          </a:xfrm>
          <a:prstGeom prst="ellipse">
            <a:avLst/>
          </a:prstGeom>
          <a:solidFill>
            <a:srgbClr val="236192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5E54D6E-BA41-4592-B228-6C96995E6B89}"/>
              </a:ext>
            </a:extLst>
          </p:cNvPr>
          <p:cNvSpPr txBox="1"/>
          <p:nvPr/>
        </p:nvSpPr>
        <p:spPr>
          <a:xfrm>
            <a:off x="7231715" y="2120906"/>
            <a:ext cx="3932567" cy="156966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Arial"/>
                <a:ea typeface="Tahoma"/>
                <a:cs typeface="Tahoma"/>
              </a:rPr>
              <a:t>Finalizing the </a:t>
            </a:r>
            <a:r>
              <a:rPr lang="en-US" sz="2400" b="1" dirty="0">
                <a:solidFill>
                  <a:schemeClr val="bg1"/>
                </a:solidFill>
                <a:latin typeface="Arial"/>
                <a:ea typeface="Tahoma"/>
                <a:cs typeface="Tahoma"/>
              </a:rPr>
              <a:t>testing procedures</a:t>
            </a:r>
            <a:r>
              <a:rPr lang="en-US" sz="2400" dirty="0">
                <a:solidFill>
                  <a:schemeClr val="bg1"/>
                </a:solidFill>
                <a:latin typeface="Arial"/>
                <a:ea typeface="Tahoma"/>
                <a:cs typeface="Tahoma"/>
              </a:rPr>
              <a:t> and </a:t>
            </a:r>
            <a:r>
              <a:rPr lang="en-US" sz="2400" b="1" dirty="0">
                <a:solidFill>
                  <a:schemeClr val="bg1"/>
                </a:solidFill>
                <a:latin typeface="Arial"/>
                <a:ea typeface="Tahoma"/>
                <a:cs typeface="Tahoma"/>
              </a:rPr>
              <a:t>assembling the prototype </a:t>
            </a:r>
            <a:r>
              <a:rPr lang="en-US" sz="2400" dirty="0">
                <a:solidFill>
                  <a:schemeClr val="bg1"/>
                </a:solidFill>
                <a:latin typeface="Arial"/>
                <a:ea typeface="Tahoma"/>
                <a:cs typeface="Tahoma"/>
              </a:rPr>
              <a:t>are the next big steps</a:t>
            </a:r>
            <a:endParaRPr lang="en-US" sz="2400" dirty="0">
              <a:solidFill>
                <a:schemeClr val="bg1"/>
              </a:solidFill>
              <a:latin typeface="Arial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9" name="Flowchart: Connector 38">
            <a:hlinkClick r:id="" action="ppaction://noaction"/>
            <a:extLst>
              <a:ext uri="{FF2B5EF4-FFF2-40B4-BE49-F238E27FC236}">
                <a16:creationId xmlns:a16="http://schemas.microsoft.com/office/drawing/2014/main" id="{4D8BED07-C23C-4BF0-A21C-1CD218510F2E}"/>
              </a:ext>
            </a:extLst>
          </p:cNvPr>
          <p:cNvSpPr>
            <a:spLocks noChangeAspect="1"/>
          </p:cNvSpPr>
          <p:nvPr/>
        </p:nvSpPr>
        <p:spPr>
          <a:xfrm>
            <a:off x="1569095" y="3358229"/>
            <a:ext cx="979930" cy="979930"/>
          </a:xfrm>
          <a:prstGeom prst="flowChartConnector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Flowchart: Connector 44">
            <a:hlinkClick r:id="" action="ppaction://noaction"/>
            <a:extLst>
              <a:ext uri="{FF2B5EF4-FFF2-40B4-BE49-F238E27FC236}">
                <a16:creationId xmlns:a16="http://schemas.microsoft.com/office/drawing/2014/main" id="{19414A8D-4BC6-4098-8AFD-5F6D6F9ED061}"/>
              </a:ext>
            </a:extLst>
          </p:cNvPr>
          <p:cNvSpPr>
            <a:spLocks noChangeAspect="1"/>
          </p:cNvSpPr>
          <p:nvPr/>
        </p:nvSpPr>
        <p:spPr>
          <a:xfrm>
            <a:off x="2625694" y="2433811"/>
            <a:ext cx="863486" cy="863486"/>
          </a:xfrm>
          <a:prstGeom prst="flowChartConnector">
            <a:avLst/>
          </a:prstGeom>
          <a:solidFill>
            <a:srgbClr val="00CF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Flowchart: Connector 45">
            <a:hlinkClick r:id="" action="ppaction://noaction"/>
            <a:extLst>
              <a:ext uri="{FF2B5EF4-FFF2-40B4-BE49-F238E27FC236}">
                <a16:creationId xmlns:a16="http://schemas.microsoft.com/office/drawing/2014/main" id="{EEFE4541-CF43-40E9-9A92-E143E6EF1DF7}"/>
              </a:ext>
            </a:extLst>
          </p:cNvPr>
          <p:cNvSpPr>
            <a:spLocks noChangeAspect="1"/>
          </p:cNvSpPr>
          <p:nvPr/>
        </p:nvSpPr>
        <p:spPr>
          <a:xfrm>
            <a:off x="3605429" y="3419161"/>
            <a:ext cx="863486" cy="863486"/>
          </a:xfrm>
          <a:prstGeom prst="flowChartConnector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Flowchart: Connector 46">
            <a:hlinkClick r:id="" action="ppaction://noaction"/>
            <a:extLst>
              <a:ext uri="{FF2B5EF4-FFF2-40B4-BE49-F238E27FC236}">
                <a16:creationId xmlns:a16="http://schemas.microsoft.com/office/drawing/2014/main" id="{9BF27866-FA39-4EAE-973A-94191E36174F}"/>
              </a:ext>
            </a:extLst>
          </p:cNvPr>
          <p:cNvSpPr>
            <a:spLocks noChangeAspect="1"/>
          </p:cNvSpPr>
          <p:nvPr/>
        </p:nvSpPr>
        <p:spPr>
          <a:xfrm>
            <a:off x="5541927" y="3381701"/>
            <a:ext cx="932986" cy="932986"/>
          </a:xfrm>
          <a:prstGeom prst="flowChartConnector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Flowchart: Connector 47">
            <a:hlinkClick r:id="" action="ppaction://noaction"/>
            <a:extLst>
              <a:ext uri="{FF2B5EF4-FFF2-40B4-BE49-F238E27FC236}">
                <a16:creationId xmlns:a16="http://schemas.microsoft.com/office/drawing/2014/main" id="{FAF468DF-A9E8-40DA-BC89-E7C9517860DE}"/>
              </a:ext>
            </a:extLst>
          </p:cNvPr>
          <p:cNvSpPr>
            <a:spLocks noChangeAspect="1"/>
          </p:cNvSpPr>
          <p:nvPr/>
        </p:nvSpPr>
        <p:spPr>
          <a:xfrm>
            <a:off x="4542387" y="2359390"/>
            <a:ext cx="979930" cy="979930"/>
          </a:xfrm>
          <a:prstGeom prst="flowChartConnector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Google Shape;1180;p38">
            <a:extLst>
              <a:ext uri="{FF2B5EF4-FFF2-40B4-BE49-F238E27FC236}">
                <a16:creationId xmlns:a16="http://schemas.microsoft.com/office/drawing/2014/main" id="{DB6F1AC0-6897-4584-82CD-6638C1CCEB08}"/>
              </a:ext>
            </a:extLst>
          </p:cNvPr>
          <p:cNvSpPr/>
          <p:nvPr/>
        </p:nvSpPr>
        <p:spPr>
          <a:xfrm>
            <a:off x="4227298" y="3045619"/>
            <a:ext cx="621878" cy="625220"/>
          </a:xfrm>
          <a:custGeom>
            <a:avLst/>
            <a:gdLst/>
            <a:ahLst/>
            <a:cxnLst/>
            <a:rect l="l" t="t" r="r" b="b"/>
            <a:pathLst>
              <a:path w="216" h="217" extrusionOk="0">
                <a:moveTo>
                  <a:pt x="127" y="0"/>
                </a:moveTo>
                <a:cubicBezTo>
                  <a:pt x="114" y="74"/>
                  <a:pt x="74" y="114"/>
                  <a:pt x="0" y="128"/>
                </a:cubicBezTo>
                <a:cubicBezTo>
                  <a:pt x="40" y="144"/>
                  <a:pt x="72" y="176"/>
                  <a:pt x="89" y="217"/>
                </a:cubicBezTo>
                <a:cubicBezTo>
                  <a:pt x="102" y="143"/>
                  <a:pt x="142" y="102"/>
                  <a:pt x="216" y="89"/>
                </a:cubicBezTo>
                <a:cubicBezTo>
                  <a:pt x="176" y="73"/>
                  <a:pt x="144" y="40"/>
                  <a:pt x="127" y="0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" name="Graphic 9" descr="Person with idea outline">
            <a:extLst>
              <a:ext uri="{FF2B5EF4-FFF2-40B4-BE49-F238E27FC236}">
                <a16:creationId xmlns:a16="http://schemas.microsoft.com/office/drawing/2014/main" id="{22BD8853-9485-DE41-18A3-113209495A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682800" y="3475800"/>
            <a:ext cx="734400" cy="734400"/>
          </a:xfrm>
          <a:prstGeom prst="rect">
            <a:avLst/>
          </a:prstGeom>
        </p:spPr>
      </p:pic>
      <p:pic>
        <p:nvPicPr>
          <p:cNvPr id="18" name="Graphic 14" descr="Trophy outline">
            <a:extLst>
              <a:ext uri="{FF2B5EF4-FFF2-40B4-BE49-F238E27FC236}">
                <a16:creationId xmlns:a16="http://schemas.microsoft.com/office/drawing/2014/main" id="{08D83F48-36CD-D533-127E-DC51632950D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572798" y="3990061"/>
            <a:ext cx="1250400" cy="1190400"/>
          </a:xfrm>
          <a:prstGeom prst="rect">
            <a:avLst/>
          </a:prstGeom>
        </p:spPr>
      </p:pic>
      <p:sp>
        <p:nvSpPr>
          <p:cNvPr id="4" name="Slide Number Placeholder 2">
            <a:extLst>
              <a:ext uri="{FF2B5EF4-FFF2-40B4-BE49-F238E27FC236}">
                <a16:creationId xmlns:a16="http://schemas.microsoft.com/office/drawing/2014/main" id="{0814B57E-55F2-2C14-24FF-64BED110550C}"/>
              </a:ext>
            </a:extLst>
          </p:cNvPr>
          <p:cNvSpPr txBox="1">
            <a:spLocks/>
          </p:cNvSpPr>
          <p:nvPr/>
        </p:nvSpPr>
        <p:spPr>
          <a:xfrm>
            <a:off x="5743956" y="6127750"/>
            <a:ext cx="704088" cy="365125"/>
          </a:xfrm>
          <a:prstGeom prst="rect">
            <a:avLst/>
          </a:prstGeom>
        </p:spPr>
        <p:txBody>
          <a:bodyPr lIns="91440" tIns="45720" rIns="91440" bIns="45720" anchor="t"/>
          <a:lstStyle>
            <a:defPPr>
              <a:defRPr lang="en-US"/>
            </a:defPPr>
            <a:lvl1pPr marL="0" algn="r" defTabSz="914400" rtl="0" eaLnBrk="1" latinLnBrk="0" hangingPunct="1"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6F1FABC0-072B-4F22-8F9B-95A9D10B0206}" type="slidenum">
              <a:rPr lang="en-US" smtClean="0"/>
              <a:pPr algn="ctr"/>
              <a:t>35</a:t>
            </a:fld>
            <a:endParaRPr lang="en-US" dirty="0"/>
          </a:p>
        </p:txBody>
      </p:sp>
      <p:pic>
        <p:nvPicPr>
          <p:cNvPr id="6" name="Picture 2" descr="Symbols of NASA | NASA">
            <a:extLst>
              <a:ext uri="{FF2B5EF4-FFF2-40B4-BE49-F238E27FC236}">
                <a16:creationId xmlns:a16="http://schemas.microsoft.com/office/drawing/2014/main" id="{E99DA885-995C-D985-0C01-D524200F4A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1120" y="38845"/>
            <a:ext cx="1747422" cy="873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BA4F73A-9DFF-76FF-188A-2948FC4C9DC7}"/>
              </a:ext>
            </a:extLst>
          </p:cNvPr>
          <p:cNvSpPr txBox="1"/>
          <p:nvPr/>
        </p:nvSpPr>
        <p:spPr>
          <a:xfrm>
            <a:off x="11044347" y="5532438"/>
            <a:ext cx="1747422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>
                <a:ea typeface="+mn-lt"/>
                <a:cs typeface="+mn-lt"/>
              </a:rPr>
              <a:t>Dane Seal</a:t>
            </a:r>
          </a:p>
        </p:txBody>
      </p:sp>
      <p:pic>
        <p:nvPicPr>
          <p:cNvPr id="3" name="Graphic 2" descr="Splash outline">
            <a:extLst>
              <a:ext uri="{FF2B5EF4-FFF2-40B4-BE49-F238E27FC236}">
                <a16:creationId xmlns:a16="http://schemas.microsoft.com/office/drawing/2014/main" id="{E2C33AEC-3BA5-31FF-246A-F033F9A08A8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750558" y="2564088"/>
            <a:ext cx="601823" cy="601823"/>
          </a:xfrm>
          <a:prstGeom prst="rect">
            <a:avLst/>
          </a:prstGeom>
        </p:spPr>
      </p:pic>
      <p:pic>
        <p:nvPicPr>
          <p:cNvPr id="8" name="Graphic 7" descr="Rocket outline">
            <a:extLst>
              <a:ext uri="{FF2B5EF4-FFF2-40B4-BE49-F238E27FC236}">
                <a16:creationId xmlns:a16="http://schemas.microsoft.com/office/drawing/2014/main" id="{FDFF5DFC-A3CF-C7C1-BD10-E01ECD68524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799733" y="3572402"/>
            <a:ext cx="551583" cy="551583"/>
          </a:xfrm>
          <a:prstGeom prst="rect">
            <a:avLst/>
          </a:prstGeom>
        </p:spPr>
      </p:pic>
      <p:pic>
        <p:nvPicPr>
          <p:cNvPr id="10" name="Graphic 8" descr="DNA outline">
            <a:extLst>
              <a:ext uri="{FF2B5EF4-FFF2-40B4-BE49-F238E27FC236}">
                <a16:creationId xmlns:a16="http://schemas.microsoft.com/office/drawing/2014/main" id="{7B48ADA2-0E06-0F90-33E4-7826A97AB23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4749271" y="2558830"/>
            <a:ext cx="589997" cy="588262"/>
          </a:xfrm>
          <a:prstGeom prst="rect">
            <a:avLst/>
          </a:prstGeom>
        </p:spPr>
      </p:pic>
      <p:pic>
        <p:nvPicPr>
          <p:cNvPr id="12" name="Graphic 11" descr="Scientist male outline">
            <a:extLst>
              <a:ext uri="{FF2B5EF4-FFF2-40B4-BE49-F238E27FC236}">
                <a16:creationId xmlns:a16="http://schemas.microsoft.com/office/drawing/2014/main" id="{A8B6E762-06B4-F202-F3D4-4779DD2D139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5667405" y="3485671"/>
            <a:ext cx="724529" cy="724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7417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Freeform: Shape 48">
            <a:extLst>
              <a:ext uri="{FF2B5EF4-FFF2-40B4-BE49-F238E27FC236}">
                <a16:creationId xmlns:a16="http://schemas.microsoft.com/office/drawing/2014/main" id="{C006E64C-5431-07CD-5FE5-93DB9A7F3E66}"/>
              </a:ext>
            </a:extLst>
          </p:cNvPr>
          <p:cNvSpPr/>
          <p:nvPr/>
        </p:nvSpPr>
        <p:spPr>
          <a:xfrm>
            <a:off x="2895600" y="842211"/>
            <a:ext cx="6400800" cy="5061284"/>
          </a:xfrm>
          <a:custGeom>
            <a:avLst/>
            <a:gdLst>
              <a:gd name="connsiteX0" fmla="*/ 5976245 w 6400800"/>
              <a:gd name="connsiteY0" fmla="*/ 1611883 h 5061284"/>
              <a:gd name="connsiteX1" fmla="*/ 6014529 w 6400800"/>
              <a:gd name="connsiteY1" fmla="*/ 1674900 h 5061284"/>
              <a:gd name="connsiteX2" fmla="*/ 6400800 w 6400800"/>
              <a:gd name="connsiteY2" fmla="*/ 3200400 h 5061284"/>
              <a:gd name="connsiteX3" fmla="*/ 5854222 w 6400800"/>
              <a:gd name="connsiteY3" fmla="*/ 4989774 h 5061284"/>
              <a:gd name="connsiteX4" fmla="*/ 5800748 w 6400800"/>
              <a:gd name="connsiteY4" fmla="*/ 5061284 h 5061284"/>
              <a:gd name="connsiteX5" fmla="*/ 3503065 w 6400800"/>
              <a:gd name="connsiteY5" fmla="*/ 5061284 h 5061284"/>
              <a:gd name="connsiteX6" fmla="*/ 3503065 w 6400800"/>
              <a:gd name="connsiteY6" fmla="*/ 3054348 h 5061284"/>
              <a:gd name="connsiteX7" fmla="*/ 458635 w 6400800"/>
              <a:gd name="connsiteY7" fmla="*/ 1555784 h 5061284"/>
              <a:gd name="connsiteX8" fmla="*/ 3194072 w 6400800"/>
              <a:gd name="connsiteY8" fmla="*/ 3151208 h 5061284"/>
              <a:gd name="connsiteX9" fmla="*/ 3202534 w 6400800"/>
              <a:gd name="connsiteY9" fmla="*/ 3136700 h 5061284"/>
              <a:gd name="connsiteX10" fmla="*/ 3202534 w 6400800"/>
              <a:gd name="connsiteY10" fmla="*/ 5061284 h 5061284"/>
              <a:gd name="connsiteX11" fmla="*/ 600053 w 6400800"/>
              <a:gd name="connsiteY11" fmla="*/ 5061284 h 5061284"/>
              <a:gd name="connsiteX12" fmla="*/ 546578 w 6400800"/>
              <a:gd name="connsiteY12" fmla="*/ 4989774 h 5061284"/>
              <a:gd name="connsiteX13" fmla="*/ 0 w 6400800"/>
              <a:gd name="connsiteY13" fmla="*/ 3200400 h 5061284"/>
              <a:gd name="connsiteX14" fmla="*/ 386271 w 6400800"/>
              <a:gd name="connsiteY14" fmla="*/ 1674900 h 5061284"/>
              <a:gd name="connsiteX15" fmla="*/ 3200400 w 6400800"/>
              <a:gd name="connsiteY15" fmla="*/ 0 h 5061284"/>
              <a:gd name="connsiteX16" fmla="*/ 5669984 w 6400800"/>
              <a:gd name="connsiteY16" fmla="*/ 1164649 h 5061284"/>
              <a:gd name="connsiteX17" fmla="*/ 5832436 w 6400800"/>
              <a:gd name="connsiteY17" fmla="*/ 1381892 h 5061284"/>
              <a:gd name="connsiteX18" fmla="*/ 3503065 w 6400800"/>
              <a:gd name="connsiteY18" fmla="*/ 2740481 h 5061284"/>
              <a:gd name="connsiteX19" fmla="*/ 3503065 w 6400800"/>
              <a:gd name="connsiteY19" fmla="*/ 2047548 h 5061284"/>
              <a:gd name="connsiteX20" fmla="*/ 3202534 w 6400800"/>
              <a:gd name="connsiteY20" fmla="*/ 2047548 h 5061284"/>
              <a:gd name="connsiteX21" fmla="*/ 3202534 w 6400800"/>
              <a:gd name="connsiteY21" fmla="*/ 2842277 h 5061284"/>
              <a:gd name="connsiteX22" fmla="*/ 607925 w 6400800"/>
              <a:gd name="connsiteY22" fmla="*/ 1328989 h 5061284"/>
              <a:gd name="connsiteX23" fmla="*/ 730816 w 6400800"/>
              <a:gd name="connsiteY23" fmla="*/ 1164649 h 5061284"/>
              <a:gd name="connsiteX24" fmla="*/ 3200400 w 6400800"/>
              <a:gd name="connsiteY24" fmla="*/ 0 h 5061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6400800" h="5061284">
                <a:moveTo>
                  <a:pt x="5976245" y="1611883"/>
                </a:moveTo>
                <a:lnTo>
                  <a:pt x="6014529" y="1674900"/>
                </a:lnTo>
                <a:cubicBezTo>
                  <a:pt x="6260872" y="2128375"/>
                  <a:pt x="6400800" y="2648046"/>
                  <a:pt x="6400800" y="3200400"/>
                </a:cubicBezTo>
                <a:cubicBezTo>
                  <a:pt x="6400800" y="3863225"/>
                  <a:pt x="6199303" y="4478987"/>
                  <a:pt x="5854222" y="4989774"/>
                </a:cubicBezTo>
                <a:lnTo>
                  <a:pt x="5800748" y="5061284"/>
                </a:lnTo>
                <a:lnTo>
                  <a:pt x="3503065" y="5061284"/>
                </a:lnTo>
                <a:lnTo>
                  <a:pt x="3503065" y="3054348"/>
                </a:lnTo>
                <a:close/>
                <a:moveTo>
                  <a:pt x="458635" y="1555784"/>
                </a:moveTo>
                <a:lnTo>
                  <a:pt x="3194072" y="3151208"/>
                </a:lnTo>
                <a:lnTo>
                  <a:pt x="3202534" y="3136700"/>
                </a:lnTo>
                <a:lnTo>
                  <a:pt x="3202534" y="5061284"/>
                </a:lnTo>
                <a:lnTo>
                  <a:pt x="600053" y="5061284"/>
                </a:lnTo>
                <a:lnTo>
                  <a:pt x="546578" y="4989774"/>
                </a:lnTo>
                <a:cubicBezTo>
                  <a:pt x="201497" y="4478987"/>
                  <a:pt x="0" y="3863225"/>
                  <a:pt x="0" y="3200400"/>
                </a:cubicBezTo>
                <a:cubicBezTo>
                  <a:pt x="0" y="2648046"/>
                  <a:pt x="139929" y="2128375"/>
                  <a:pt x="386271" y="1674900"/>
                </a:cubicBezTo>
                <a:close/>
                <a:moveTo>
                  <a:pt x="3200400" y="0"/>
                </a:moveTo>
                <a:cubicBezTo>
                  <a:pt x="4194637" y="0"/>
                  <a:pt x="5082984" y="453369"/>
                  <a:pt x="5669984" y="1164649"/>
                </a:cubicBezTo>
                <a:lnTo>
                  <a:pt x="5832436" y="1381892"/>
                </a:lnTo>
                <a:lnTo>
                  <a:pt x="3503065" y="2740481"/>
                </a:lnTo>
                <a:lnTo>
                  <a:pt x="3503065" y="2047548"/>
                </a:lnTo>
                <a:lnTo>
                  <a:pt x="3202534" y="2047548"/>
                </a:lnTo>
                <a:lnTo>
                  <a:pt x="3202534" y="2842277"/>
                </a:lnTo>
                <a:lnTo>
                  <a:pt x="607925" y="1328989"/>
                </a:lnTo>
                <a:lnTo>
                  <a:pt x="730816" y="1164649"/>
                </a:lnTo>
                <a:cubicBezTo>
                  <a:pt x="1317817" y="453369"/>
                  <a:pt x="2206164" y="0"/>
                  <a:pt x="3200400" y="0"/>
                </a:cubicBezTo>
                <a:close/>
              </a:path>
            </a:pathLst>
          </a:cu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54A3336-2821-1B16-EC07-0356059B7A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36</a:t>
            </a:fld>
            <a:endParaRPr lang="en-US"/>
          </a:p>
        </p:txBody>
      </p:sp>
      <p:sp>
        <p:nvSpPr>
          <p:cNvPr id="5" name="Title 6">
            <a:extLst>
              <a:ext uri="{FF2B5EF4-FFF2-40B4-BE49-F238E27FC236}">
                <a16:creationId xmlns:a16="http://schemas.microsoft.com/office/drawing/2014/main" id="{FD6377EE-B324-C248-F45C-6A4B21056E9F}"/>
              </a:ext>
            </a:extLst>
          </p:cNvPr>
          <p:cNvSpPr txBox="1">
            <a:spLocks/>
          </p:cNvSpPr>
          <p:nvPr/>
        </p:nvSpPr>
        <p:spPr>
          <a:xfrm rot="6027617">
            <a:off x="3843296" y="-153118"/>
            <a:ext cx="4954377" cy="6421885"/>
          </a:xfrm>
          <a:prstGeom prst="rect">
            <a:avLst/>
          </a:prstGeom>
        </p:spPr>
        <p:txBody>
          <a:bodyPr vert="horz" lIns="91440" tIns="45720" rIns="91440" bIns="45720" rtlCol="0" anchor="ctr">
            <a:prstTxWarp prst="textCircle">
              <a:avLst>
                <a:gd name="adj" fmla="val 6637066"/>
              </a:avLst>
            </a:prstTxWarp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defRPr>
            </a:lvl1pPr>
          </a:lstStyle>
          <a:p>
            <a:pPr algn="l"/>
            <a:r>
              <a:rPr lang="en-US" sz="5400" dirty="0">
                <a:solidFill>
                  <a:srgbClr val="B7B09C"/>
                </a:solidFill>
                <a:latin typeface="Arial"/>
                <a:ea typeface="Tahoma"/>
                <a:cs typeface="Arial"/>
              </a:rPr>
              <a:t>Life-Long Learning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CD6D360-2F8A-5964-F608-41ED2B6A9F4F}"/>
              </a:ext>
            </a:extLst>
          </p:cNvPr>
          <p:cNvSpPr txBox="1"/>
          <p:nvPr/>
        </p:nvSpPr>
        <p:spPr>
          <a:xfrm>
            <a:off x="4993010" y="1962069"/>
            <a:ext cx="27432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chemeClr val="bg1"/>
                </a:solidFill>
              </a:rPr>
              <a:t>Time Management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9C4850E-8847-BCAB-2FC4-CB46B1284FB5}"/>
              </a:ext>
            </a:extLst>
          </p:cNvPr>
          <p:cNvSpPr txBox="1"/>
          <p:nvPr/>
        </p:nvSpPr>
        <p:spPr>
          <a:xfrm>
            <a:off x="7736210" y="4692886"/>
            <a:ext cx="249679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chemeClr val="bg1"/>
                </a:solidFill>
              </a:rPr>
              <a:t>Flexibility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433A83FA-A434-0972-46A3-0F5AC6F827DB}"/>
              </a:ext>
            </a:extLst>
          </p:cNvPr>
          <p:cNvSpPr txBox="1"/>
          <p:nvPr/>
        </p:nvSpPr>
        <p:spPr>
          <a:xfrm>
            <a:off x="2874348" y="3827166"/>
            <a:ext cx="249679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chemeClr val="bg1"/>
                </a:solidFill>
              </a:rPr>
              <a:t>Communication</a:t>
            </a:r>
          </a:p>
        </p:txBody>
      </p:sp>
      <p:sp>
        <p:nvSpPr>
          <p:cNvPr id="41" name="Flowchart: Connector 40">
            <a:extLst>
              <a:ext uri="{FF2B5EF4-FFF2-40B4-BE49-F238E27FC236}">
                <a16:creationId xmlns:a16="http://schemas.microsoft.com/office/drawing/2014/main" id="{52A1E512-343B-C895-E18F-2F33400DEC1B}"/>
              </a:ext>
            </a:extLst>
          </p:cNvPr>
          <p:cNvSpPr/>
          <p:nvPr/>
        </p:nvSpPr>
        <p:spPr>
          <a:xfrm>
            <a:off x="4876800" y="2671011"/>
            <a:ext cx="2743200" cy="2743200"/>
          </a:xfrm>
          <a:prstGeom prst="flowChartConnector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Content Placeholder 6" descr="Lightbulb with solid fill">
            <a:extLst>
              <a:ext uri="{FF2B5EF4-FFF2-40B4-BE49-F238E27FC236}">
                <a16:creationId xmlns:a16="http://schemas.microsoft.com/office/drawing/2014/main" id="{975D2EB8-237B-903B-0948-82589768BBF5}"/>
              </a:ext>
            </a:extLst>
          </p:cNvPr>
          <p:cNvPicPr>
            <a:picLocks noGrp="1" noChangeAspect="1"/>
          </p:cNvPicPr>
          <p:nvPr>
            <p:ph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180160" y="3058397"/>
            <a:ext cx="2136480" cy="2136480"/>
          </a:xfrm>
        </p:spPr>
      </p:pic>
      <p:pic>
        <p:nvPicPr>
          <p:cNvPr id="51" name="Graphic 50" descr="Group brainstorm outline">
            <a:extLst>
              <a:ext uri="{FF2B5EF4-FFF2-40B4-BE49-F238E27FC236}">
                <a16:creationId xmlns:a16="http://schemas.microsoft.com/office/drawing/2014/main" id="{BD634056-60CF-D7DD-6923-BFC5A29399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376513" y="4258053"/>
            <a:ext cx="1352333" cy="1352333"/>
          </a:xfrm>
          <a:prstGeom prst="rect">
            <a:avLst/>
          </a:prstGeom>
        </p:spPr>
      </p:pic>
      <p:pic>
        <p:nvPicPr>
          <p:cNvPr id="55" name="Picture 2" descr="Symbols of NASA | NASA">
            <a:extLst>
              <a:ext uri="{FF2B5EF4-FFF2-40B4-BE49-F238E27FC236}">
                <a16:creationId xmlns:a16="http://schemas.microsoft.com/office/drawing/2014/main" id="{3AC5C72D-D7CC-09B5-EB47-9772D7E7B3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1120" y="38845"/>
            <a:ext cx="1747422" cy="873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Graphic 55" descr="Clock outline">
            <a:extLst>
              <a:ext uri="{FF2B5EF4-FFF2-40B4-BE49-F238E27FC236}">
                <a16:creationId xmlns:a16="http://schemas.microsoft.com/office/drawing/2014/main" id="{2DFECDC2-C503-3727-F038-D72A0CEB8FC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732729" y="954505"/>
            <a:ext cx="1114275" cy="1114275"/>
          </a:xfrm>
          <a:prstGeom prst="rect">
            <a:avLst/>
          </a:prstGeom>
        </p:spPr>
      </p:pic>
      <p:pic>
        <p:nvPicPr>
          <p:cNvPr id="57" name="Graphic 56" descr="Transfer outline">
            <a:extLst>
              <a:ext uri="{FF2B5EF4-FFF2-40B4-BE49-F238E27FC236}">
                <a16:creationId xmlns:a16="http://schemas.microsoft.com/office/drawing/2014/main" id="{2B3DB04C-9C27-2103-6CE6-AB56632E498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923360" y="3923390"/>
            <a:ext cx="844069" cy="844069"/>
          </a:xfrm>
          <a:prstGeom prst="rect">
            <a:avLst/>
          </a:prstGeom>
        </p:spPr>
      </p:pic>
      <p:sp>
        <p:nvSpPr>
          <p:cNvPr id="58" name="TextBox 57">
            <a:extLst>
              <a:ext uri="{FF2B5EF4-FFF2-40B4-BE49-F238E27FC236}">
                <a16:creationId xmlns:a16="http://schemas.microsoft.com/office/drawing/2014/main" id="{B2735AD3-EB09-266A-10D4-CA1E402DBC20}"/>
              </a:ext>
            </a:extLst>
          </p:cNvPr>
          <p:cNvSpPr txBox="1"/>
          <p:nvPr/>
        </p:nvSpPr>
        <p:spPr>
          <a:xfrm>
            <a:off x="11044347" y="5532438"/>
            <a:ext cx="1747422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>
                <a:ea typeface="+mn-lt"/>
                <a:cs typeface="+mn-lt"/>
              </a:rPr>
              <a:t>Dane Seal</a:t>
            </a:r>
          </a:p>
        </p:txBody>
      </p:sp>
    </p:spTree>
    <p:extLst>
      <p:ext uri="{BB962C8B-B14F-4D97-AF65-F5344CB8AC3E}">
        <p14:creationId xmlns:p14="http://schemas.microsoft.com/office/powerpoint/2010/main" val="106435102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550055-7FED-8E58-CD8C-DA5070FD5B6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8000" b="1" dirty="0">
                <a:solidFill>
                  <a:schemeClr val="bg1">
                    <a:lumMod val="65000"/>
                  </a:schemeClr>
                </a:solidFill>
              </a:rPr>
              <a:t>Backup Slides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FB98AF-8F41-E6BC-6F13-6BCD695508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37</a:t>
            </a:fld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3C2227B-F062-90CB-88D7-8D54A3A76936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980752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724053A8-9DA9-9F87-AAB8-D966326AD4D6}"/>
              </a:ext>
            </a:extLst>
          </p:cNvPr>
          <p:cNvSpPr txBox="1">
            <a:spLocks/>
          </p:cNvSpPr>
          <p:nvPr/>
        </p:nvSpPr>
        <p:spPr>
          <a:xfrm>
            <a:off x="5743956" y="6127750"/>
            <a:ext cx="704088" cy="365125"/>
          </a:xfrm>
          <a:prstGeom prst="rect">
            <a:avLst/>
          </a:prstGeom>
        </p:spPr>
        <p:txBody>
          <a:bodyPr lIns="91440" tIns="45720" rIns="91440" bIns="45720" anchor="t"/>
          <a:lstStyle>
            <a:defPPr>
              <a:defRPr lang="en-US"/>
            </a:defPPr>
            <a:lvl1pPr marL="0" algn="r" defTabSz="914400" rtl="0" eaLnBrk="1" latinLnBrk="0" hangingPunct="1"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6F1FABC0-072B-4F22-8F9B-95A9D10B0206}" type="slidenum">
              <a:rPr lang="en-US" smtClean="0"/>
              <a:pPr algn="ctr"/>
              <a:t>38</a:t>
            </a:fld>
            <a:endParaRPr lang="en-US" dirty="0"/>
          </a:p>
        </p:txBody>
      </p:sp>
      <p:sp>
        <p:nvSpPr>
          <p:cNvPr id="6" name="Title 6">
            <a:extLst>
              <a:ext uri="{FF2B5EF4-FFF2-40B4-BE49-F238E27FC236}">
                <a16:creationId xmlns:a16="http://schemas.microsoft.com/office/drawing/2014/main" id="{0C3FBF07-9329-EF90-3380-53104859C1C0}"/>
              </a:ext>
            </a:extLst>
          </p:cNvPr>
          <p:cNvSpPr txBox="1">
            <a:spLocks/>
          </p:cNvSpPr>
          <p:nvPr/>
        </p:nvSpPr>
        <p:spPr>
          <a:xfrm>
            <a:off x="838200" y="401514"/>
            <a:ext cx="10515600" cy="6791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defRPr>
            </a:lvl1pPr>
          </a:lstStyle>
          <a:p>
            <a:pPr algn="l"/>
            <a:r>
              <a:rPr lang="en-US" dirty="0">
                <a:solidFill>
                  <a:srgbClr val="B7B09C"/>
                </a:solidFill>
                <a:latin typeface="Arial"/>
                <a:ea typeface="Tahoma"/>
                <a:cs typeface="Arial"/>
              </a:rPr>
              <a:t>Life-Long Learning</a:t>
            </a:r>
          </a:p>
        </p:txBody>
      </p:sp>
      <p:sp>
        <p:nvSpPr>
          <p:cNvPr id="8" name="Flowchart: Alternate Process 7">
            <a:extLst>
              <a:ext uri="{FF2B5EF4-FFF2-40B4-BE49-F238E27FC236}">
                <a16:creationId xmlns:a16="http://schemas.microsoft.com/office/drawing/2014/main" id="{18FFCD30-473F-A1B4-2847-80E3D97F7FE3}"/>
              </a:ext>
            </a:extLst>
          </p:cNvPr>
          <p:cNvSpPr/>
          <p:nvPr/>
        </p:nvSpPr>
        <p:spPr>
          <a:xfrm>
            <a:off x="686545" y="1371600"/>
            <a:ext cx="3200400" cy="4114800"/>
          </a:xfrm>
          <a:prstGeom prst="flowChartAlternateProcess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2" name="Flowchart: Alternate Process 21">
            <a:extLst>
              <a:ext uri="{FF2B5EF4-FFF2-40B4-BE49-F238E27FC236}">
                <a16:creationId xmlns:a16="http://schemas.microsoft.com/office/drawing/2014/main" id="{4BAE72D8-FAB2-6EC7-C0DE-5BBC20F081AA}"/>
              </a:ext>
            </a:extLst>
          </p:cNvPr>
          <p:cNvSpPr/>
          <p:nvPr/>
        </p:nvSpPr>
        <p:spPr>
          <a:xfrm>
            <a:off x="4524560" y="1371600"/>
            <a:ext cx="3200400" cy="4114800"/>
          </a:xfrm>
          <a:prstGeom prst="flowChartAlternateProcess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3" name="Flowchart: Alternate Process 22">
            <a:extLst>
              <a:ext uri="{FF2B5EF4-FFF2-40B4-BE49-F238E27FC236}">
                <a16:creationId xmlns:a16="http://schemas.microsoft.com/office/drawing/2014/main" id="{719C56DC-422B-0E07-E073-F6E48E42E28B}"/>
              </a:ext>
            </a:extLst>
          </p:cNvPr>
          <p:cNvSpPr/>
          <p:nvPr/>
        </p:nvSpPr>
        <p:spPr>
          <a:xfrm>
            <a:off x="8305055" y="1371600"/>
            <a:ext cx="3200400" cy="4114800"/>
          </a:xfrm>
          <a:prstGeom prst="flowChartAlternateProcess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2B8548A-ED2A-0C75-2715-AF93D94BEF7A}"/>
              </a:ext>
            </a:extLst>
          </p:cNvPr>
          <p:cNvSpPr txBox="1"/>
          <p:nvPr/>
        </p:nvSpPr>
        <p:spPr>
          <a:xfrm>
            <a:off x="1064342" y="1484720"/>
            <a:ext cx="28717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Communication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31D38B0-DFE3-C8AD-4CBA-2298C17D2C64}"/>
              </a:ext>
            </a:extLst>
          </p:cNvPr>
          <p:cNvSpPr txBox="1"/>
          <p:nvPr/>
        </p:nvSpPr>
        <p:spPr>
          <a:xfrm>
            <a:off x="906542" y="2004278"/>
            <a:ext cx="276040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Effective communication between teammates, advisors, professors, and sponsors are paramount for project success.</a:t>
            </a:r>
          </a:p>
        </p:txBody>
      </p:sp>
      <p:pic>
        <p:nvPicPr>
          <p:cNvPr id="29" name="Graphic 28" descr="Group brainstorm outline">
            <a:extLst>
              <a:ext uri="{FF2B5EF4-FFF2-40B4-BE49-F238E27FC236}">
                <a16:creationId xmlns:a16="http://schemas.microsoft.com/office/drawing/2014/main" id="{6391FC15-A0A3-60EF-2B14-A30DC3928B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372345" y="3544480"/>
            <a:ext cx="1828800" cy="1828800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B0976932-A9AA-EC59-7A49-91390F4AA222}"/>
              </a:ext>
            </a:extLst>
          </p:cNvPr>
          <p:cNvSpPr txBox="1"/>
          <p:nvPr/>
        </p:nvSpPr>
        <p:spPr>
          <a:xfrm>
            <a:off x="4607884" y="1484720"/>
            <a:ext cx="30253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Time Management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25BE554-96AD-F57E-628A-8DFE7D924D15}"/>
              </a:ext>
            </a:extLst>
          </p:cNvPr>
          <p:cNvSpPr txBox="1"/>
          <p:nvPr/>
        </p:nvSpPr>
        <p:spPr>
          <a:xfrm>
            <a:off x="4740377" y="2004278"/>
            <a:ext cx="276040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Planning ahead and following a schedule allows for the project to be completed efficiently. </a:t>
            </a:r>
          </a:p>
        </p:txBody>
      </p:sp>
      <p:pic>
        <p:nvPicPr>
          <p:cNvPr id="33" name="Graphic 32" descr="Clock outline">
            <a:extLst>
              <a:ext uri="{FF2B5EF4-FFF2-40B4-BE49-F238E27FC236}">
                <a16:creationId xmlns:a16="http://schemas.microsoft.com/office/drawing/2014/main" id="{9CB4EA2A-2A0C-C29C-B5C5-408C60EAC2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206180" y="3492658"/>
            <a:ext cx="1828800" cy="1828800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0FBC1C3D-7FF2-6A0F-9460-B69E61A4E321}"/>
              </a:ext>
            </a:extLst>
          </p:cNvPr>
          <p:cNvSpPr txBox="1"/>
          <p:nvPr/>
        </p:nvSpPr>
        <p:spPr>
          <a:xfrm>
            <a:off x="9166608" y="1484720"/>
            <a:ext cx="30253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Flexibility 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53E8715B-FA08-BACE-D4B6-47981AD6B697}"/>
              </a:ext>
            </a:extLst>
          </p:cNvPr>
          <p:cNvSpPr txBox="1"/>
          <p:nvPr/>
        </p:nvSpPr>
        <p:spPr>
          <a:xfrm>
            <a:off x="8494829" y="2004278"/>
            <a:ext cx="291894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Ability to pivot quickly when mistakes or changes occur in the project or group.</a:t>
            </a:r>
          </a:p>
        </p:txBody>
      </p:sp>
      <p:pic>
        <p:nvPicPr>
          <p:cNvPr id="42" name="Graphic 41" descr="Transfer outline">
            <a:extLst>
              <a:ext uri="{FF2B5EF4-FFF2-40B4-BE49-F238E27FC236}">
                <a16:creationId xmlns:a16="http://schemas.microsoft.com/office/drawing/2014/main" id="{45510BA1-C6EA-0B0F-7644-DE7D3976A2B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052316" y="3481597"/>
            <a:ext cx="18288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534859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895DF5F5-54E0-C4CC-1F0E-BD7F1D2EA34B}"/>
              </a:ext>
            </a:extLst>
          </p:cNvPr>
          <p:cNvSpPr/>
          <p:nvPr/>
        </p:nvSpPr>
        <p:spPr>
          <a:xfrm>
            <a:off x="616099" y="1887210"/>
            <a:ext cx="6069226" cy="3678194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43DEA3C-84F8-49F2-AF73-78A49BAB6F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3764" y="2172797"/>
            <a:ext cx="5913896" cy="3359641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>
                <a:solidFill>
                  <a:schemeClr val="tx1"/>
                </a:solidFill>
                <a:latin typeface="Arial"/>
                <a:cs typeface="Arial"/>
              </a:rPr>
              <a:t>Create a support structure for a fiberoptic cable to measure cryogenic propellant levels in space.</a:t>
            </a:r>
            <a:endParaRPr lang="en-US" sz="3200" b="1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sz="320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BC07E33E-1592-D747-2737-760CB8F5E3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0197"/>
            <a:ext cx="10515600" cy="1325563"/>
          </a:xfrm>
        </p:spPr>
        <p:txBody>
          <a:bodyPr/>
          <a:lstStyle/>
          <a:p>
            <a:r>
              <a:rPr lang="en-US" sz="4400">
                <a:latin typeface="Arial"/>
                <a:cs typeface="Arial"/>
              </a:rPr>
              <a:t>Project</a:t>
            </a:r>
            <a:r>
              <a:rPr lang="en-US">
                <a:latin typeface="Arial"/>
                <a:cs typeface="Arial"/>
              </a:rPr>
              <a:t> </a:t>
            </a:r>
            <a:r>
              <a:rPr lang="en-US" sz="4400">
                <a:latin typeface="Arial"/>
                <a:cs typeface="Arial"/>
              </a:rPr>
              <a:t>Objective</a:t>
            </a:r>
            <a:endParaRPr lang="en-US" sz="4400"/>
          </a:p>
        </p:txBody>
      </p:sp>
      <p:pic>
        <p:nvPicPr>
          <p:cNvPr id="9" name="Graphic 8" descr="Bullseye outline">
            <a:extLst>
              <a:ext uri="{FF2B5EF4-FFF2-40B4-BE49-F238E27FC236}">
                <a16:creationId xmlns:a16="http://schemas.microsoft.com/office/drawing/2014/main" id="{6C322F83-D4B3-5967-FF74-E6641D7A23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914388" y="1440307"/>
            <a:ext cx="4572000" cy="4572000"/>
          </a:xfrm>
          <a:prstGeom prst="rect">
            <a:avLst/>
          </a:prstGeom>
        </p:spPr>
      </p:pic>
      <p:pic>
        <p:nvPicPr>
          <p:cNvPr id="6" name="Picture 2" descr="Symbols of NASA | NASA">
            <a:extLst>
              <a:ext uri="{FF2B5EF4-FFF2-40B4-BE49-F238E27FC236}">
                <a16:creationId xmlns:a16="http://schemas.microsoft.com/office/drawing/2014/main" id="{E8EB8FF1-3BF0-E9D0-9AF3-D84497FFDC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1120" y="38845"/>
            <a:ext cx="1747422" cy="873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id="{D8332673-DF76-DDBB-7FFB-BA6DC708384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746630" y="6133161"/>
            <a:ext cx="704088" cy="365125"/>
          </a:xfrm>
        </p:spPr>
        <p:txBody>
          <a:bodyPr lIns="91440" tIns="45720" rIns="91440" bIns="45720" anchor="t"/>
          <a:lstStyle/>
          <a:p>
            <a:pPr algn="ctr"/>
            <a:fld id="{6F1FABC0-072B-4F22-8F9B-95A9D10B0206}" type="slidenum">
              <a:rPr lang="en-US" smtClean="0"/>
              <a:pPr algn="ctr"/>
              <a:t>39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BD7A107-1A8B-4942-A3BB-8BF2B39C519B}"/>
              </a:ext>
            </a:extLst>
          </p:cNvPr>
          <p:cNvSpPr txBox="1"/>
          <p:nvPr/>
        </p:nvSpPr>
        <p:spPr>
          <a:xfrm>
            <a:off x="10710050" y="5567122"/>
            <a:ext cx="1747422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>
                <a:ea typeface="+mn-lt"/>
                <a:cs typeface="+mn-lt"/>
              </a:rPr>
              <a:t>Bryson Peters</a:t>
            </a:r>
          </a:p>
        </p:txBody>
      </p:sp>
    </p:spTree>
    <p:extLst>
      <p:ext uri="{BB962C8B-B14F-4D97-AF65-F5344CB8AC3E}">
        <p14:creationId xmlns:p14="http://schemas.microsoft.com/office/powerpoint/2010/main" val="38527732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>
            <a:extLst>
              <a:ext uri="{FF2B5EF4-FFF2-40B4-BE49-F238E27FC236}">
                <a16:creationId xmlns:a16="http://schemas.microsoft.com/office/drawing/2014/main" id="{C90E620F-1A9A-1FBF-6075-ACD42A32D5D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0"/>
          </a:blip>
          <a:srcRect r="-25" b="22115"/>
          <a:stretch/>
        </p:blipFill>
        <p:spPr>
          <a:xfrm>
            <a:off x="0" y="-762"/>
            <a:ext cx="12188963" cy="592650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60B709E-CD20-7095-E550-26D818D1D9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485827" cy="1325563"/>
          </a:xfrm>
        </p:spPr>
        <p:txBody>
          <a:bodyPr/>
          <a:lstStyle/>
          <a:p>
            <a:r>
              <a:rPr lang="en-US">
                <a:solidFill>
                  <a:schemeClr val="bg1"/>
                </a:solidFill>
              </a:rPr>
              <a:t>Project</a:t>
            </a:r>
            <a:r>
              <a:rPr lang="en-US"/>
              <a:t> </a:t>
            </a:r>
            <a:r>
              <a:rPr lang="en-US">
                <a:solidFill>
                  <a:schemeClr val="bg1"/>
                </a:solidFill>
              </a:rPr>
              <a:t>Objective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DFD90674-2296-83BA-BD7B-A998DDA15054}"/>
              </a:ext>
            </a:extLst>
          </p:cNvPr>
          <p:cNvSpPr/>
          <p:nvPr/>
        </p:nvSpPr>
        <p:spPr>
          <a:xfrm>
            <a:off x="3982530" y="205514"/>
            <a:ext cx="4226942" cy="5405885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37F080B8-0F97-84C5-1277-13AECEACA7B9}"/>
              </a:ext>
            </a:extLst>
          </p:cNvPr>
          <p:cNvSpPr/>
          <p:nvPr/>
        </p:nvSpPr>
        <p:spPr>
          <a:xfrm>
            <a:off x="4083170" y="320533"/>
            <a:ext cx="4025660" cy="5161470"/>
          </a:xfrm>
          <a:prstGeom prst="ellipse">
            <a:avLst/>
          </a:prstGeom>
          <a:solidFill>
            <a:schemeClr val="bg2">
              <a:lumMod val="90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89BCB7E3-EE88-3A15-4365-39C715B94E7D}"/>
              </a:ext>
            </a:extLst>
          </p:cNvPr>
          <p:cNvSpPr/>
          <p:nvPr/>
        </p:nvSpPr>
        <p:spPr>
          <a:xfrm>
            <a:off x="4212566" y="478684"/>
            <a:ext cx="3766868" cy="4845169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F186D79E-EF19-92D1-1F26-847290D61718}"/>
              </a:ext>
            </a:extLst>
          </p:cNvPr>
          <p:cNvSpPr txBox="1">
            <a:spLocks/>
          </p:cNvSpPr>
          <p:nvPr/>
        </p:nvSpPr>
        <p:spPr>
          <a:xfrm>
            <a:off x="4399778" y="1281472"/>
            <a:ext cx="3389406" cy="227779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en-US" sz="2400" b="1">
                <a:solidFill>
                  <a:schemeClr val="bg1"/>
                </a:solidFill>
                <a:latin typeface="Arial"/>
                <a:cs typeface="Arial"/>
              </a:rPr>
              <a:t>Create a support structure for a fiberoptic cable to measure cryogenic propellant levels in space.</a:t>
            </a:r>
            <a:endParaRPr lang="en-US" sz="2400" b="1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en-US" sz="240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0999092-9BD1-8B5C-ADFD-9F9B47C742D5}"/>
              </a:ext>
            </a:extLst>
          </p:cNvPr>
          <p:cNvSpPr txBox="1"/>
          <p:nvPr/>
        </p:nvSpPr>
        <p:spPr>
          <a:xfrm>
            <a:off x="10710050" y="5567122"/>
            <a:ext cx="1747422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dirty="0">
                <a:ea typeface="+mn-lt"/>
                <a:cs typeface="+mn-lt"/>
              </a:rPr>
              <a:t>Bryson Peters</a:t>
            </a:r>
          </a:p>
        </p:txBody>
      </p:sp>
      <p:sp>
        <p:nvSpPr>
          <p:cNvPr id="11" name="Slide Number Placeholder 2">
            <a:extLst>
              <a:ext uri="{FF2B5EF4-FFF2-40B4-BE49-F238E27FC236}">
                <a16:creationId xmlns:a16="http://schemas.microsoft.com/office/drawing/2014/main" id="{2CC1DBF0-0A9D-D46A-0DA8-682B0984B1DF}"/>
              </a:ext>
            </a:extLst>
          </p:cNvPr>
          <p:cNvSpPr txBox="1">
            <a:spLocks/>
          </p:cNvSpPr>
          <p:nvPr/>
        </p:nvSpPr>
        <p:spPr>
          <a:xfrm>
            <a:off x="5746630" y="6133161"/>
            <a:ext cx="704088" cy="365125"/>
          </a:xfrm>
          <a:prstGeom prst="rect">
            <a:avLst/>
          </a:prstGeom>
        </p:spPr>
        <p:txBody>
          <a:bodyPr lIns="91440" tIns="45720" rIns="91440" bIns="45720" anchor="t"/>
          <a:lstStyle>
            <a:defPPr>
              <a:defRPr lang="en-US"/>
            </a:defPPr>
            <a:lvl1pPr marL="0" algn="r" defTabSz="914400" rtl="0" eaLnBrk="1" latinLnBrk="0" hangingPunct="1"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6F1FABC0-072B-4F22-8F9B-95A9D10B0206}" type="slidenum">
              <a:rPr lang="en-US" smtClean="0"/>
              <a:pPr algn="ctr"/>
              <a:t>4</a:t>
            </a:fld>
            <a:endParaRPr lang="en-US" dirty="0"/>
          </a:p>
        </p:txBody>
      </p:sp>
      <p:pic>
        <p:nvPicPr>
          <p:cNvPr id="12" name="Picture 2" descr="Symbols of NASA | NASA">
            <a:extLst>
              <a:ext uri="{FF2B5EF4-FFF2-40B4-BE49-F238E27FC236}">
                <a16:creationId xmlns:a16="http://schemas.microsoft.com/office/drawing/2014/main" id="{8785EA47-526D-F7D8-FD98-D6DAFD4DC1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1120" y="38845"/>
            <a:ext cx="1747422" cy="873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613535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>
            <a:extLst>
              <a:ext uri="{FF2B5EF4-FFF2-40B4-BE49-F238E27FC236}">
                <a16:creationId xmlns:a16="http://schemas.microsoft.com/office/drawing/2014/main" id="{8D790C3C-136A-4735-BB22-932E1426A73F}"/>
              </a:ext>
            </a:extLst>
          </p:cNvPr>
          <p:cNvSpPr txBox="1">
            <a:spLocks/>
          </p:cNvSpPr>
          <p:nvPr/>
        </p:nvSpPr>
        <p:spPr>
          <a:xfrm>
            <a:off x="852495" y="253717"/>
            <a:ext cx="3754027" cy="113118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rgbClr val="B7B09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4400">
                <a:latin typeface="Arial"/>
                <a:ea typeface="Tahoma"/>
                <a:cs typeface="Arial"/>
              </a:rPr>
              <a:t>Assumptions</a:t>
            </a:r>
            <a:endParaRPr lang="en-US" sz="4400" b="0">
              <a:latin typeface="Arial"/>
              <a:ea typeface="Tahoma"/>
              <a:cs typeface="Arial"/>
            </a:endParaRPr>
          </a:p>
        </p:txBody>
      </p:sp>
      <p:sp>
        <p:nvSpPr>
          <p:cNvPr id="295" name="Rectangle 294">
            <a:hlinkClick r:id="" action="ppaction://noaction"/>
            <a:extLst>
              <a:ext uri="{FF2B5EF4-FFF2-40B4-BE49-F238E27FC236}">
                <a16:creationId xmlns:a16="http://schemas.microsoft.com/office/drawing/2014/main" id="{4D8599BF-9C9E-48B5-9FDA-0656ECB35266}"/>
              </a:ext>
            </a:extLst>
          </p:cNvPr>
          <p:cNvSpPr/>
          <p:nvPr/>
        </p:nvSpPr>
        <p:spPr>
          <a:xfrm>
            <a:off x="0" y="5908250"/>
            <a:ext cx="12192000" cy="9464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3" name="Google Shape;1805;p39">
            <a:extLst>
              <a:ext uri="{FF2B5EF4-FFF2-40B4-BE49-F238E27FC236}">
                <a16:creationId xmlns:a16="http://schemas.microsoft.com/office/drawing/2014/main" id="{2BCB40CF-C5C7-4A34-B99B-E37E94F10CA3}"/>
              </a:ext>
            </a:extLst>
          </p:cNvPr>
          <p:cNvGrpSpPr/>
          <p:nvPr/>
        </p:nvGrpSpPr>
        <p:grpSpPr>
          <a:xfrm>
            <a:off x="851149" y="1563801"/>
            <a:ext cx="5034805" cy="927668"/>
            <a:chOff x="3321050" y="1066800"/>
            <a:chExt cx="6505573" cy="1508125"/>
          </a:xfrm>
        </p:grpSpPr>
        <p:sp>
          <p:nvSpPr>
            <p:cNvPr id="90" name="Google Shape;1806;p39">
              <a:extLst>
                <a:ext uri="{FF2B5EF4-FFF2-40B4-BE49-F238E27FC236}">
                  <a16:creationId xmlns:a16="http://schemas.microsoft.com/office/drawing/2014/main" id="{D1527D25-AB32-45A3-A2B4-1AF84160428D}"/>
                </a:ext>
              </a:extLst>
            </p:cNvPr>
            <p:cNvSpPr/>
            <p:nvPr/>
          </p:nvSpPr>
          <p:spPr>
            <a:xfrm>
              <a:off x="3321050" y="1066800"/>
              <a:ext cx="6505573" cy="1508125"/>
            </a:xfrm>
            <a:custGeom>
              <a:avLst/>
              <a:gdLst/>
              <a:ahLst/>
              <a:cxnLst/>
              <a:rect l="l" t="t" r="r" b="b"/>
              <a:pathLst>
                <a:path w="1658" h="384" extrusionOk="0">
                  <a:moveTo>
                    <a:pt x="1553" y="384"/>
                  </a:moveTo>
                  <a:cubicBezTo>
                    <a:pt x="1556" y="384"/>
                    <a:pt x="1560" y="382"/>
                    <a:pt x="1561" y="379"/>
                  </a:cubicBezTo>
                  <a:cubicBezTo>
                    <a:pt x="1657" y="196"/>
                    <a:pt x="1657" y="196"/>
                    <a:pt x="1657" y="196"/>
                  </a:cubicBezTo>
                  <a:cubicBezTo>
                    <a:pt x="1658" y="194"/>
                    <a:pt x="1658" y="190"/>
                    <a:pt x="1657" y="187"/>
                  </a:cubicBezTo>
                  <a:cubicBezTo>
                    <a:pt x="1561" y="5"/>
                    <a:pt x="1561" y="5"/>
                    <a:pt x="1561" y="5"/>
                  </a:cubicBezTo>
                  <a:cubicBezTo>
                    <a:pt x="1560" y="2"/>
                    <a:pt x="1556" y="0"/>
                    <a:pt x="1553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0"/>
                    <a:pt x="0" y="7"/>
                    <a:pt x="3" y="14"/>
                  </a:cubicBezTo>
                  <a:cubicBezTo>
                    <a:pt x="94" y="187"/>
                    <a:pt x="94" y="187"/>
                    <a:pt x="94" y="187"/>
                  </a:cubicBezTo>
                  <a:cubicBezTo>
                    <a:pt x="94" y="187"/>
                    <a:pt x="94" y="187"/>
                    <a:pt x="94" y="187"/>
                  </a:cubicBezTo>
                  <a:cubicBezTo>
                    <a:pt x="196" y="384"/>
                    <a:pt x="196" y="384"/>
                    <a:pt x="196" y="384"/>
                  </a:cubicBezTo>
                  <a:lnTo>
                    <a:pt x="1553" y="384"/>
                  </a:lnTo>
                  <a:close/>
                </a:path>
              </a:pathLst>
            </a:custGeom>
            <a:solidFill>
              <a:srgbClr val="B586DB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" name="Google Shape;1807;p39">
              <a:extLst>
                <a:ext uri="{FF2B5EF4-FFF2-40B4-BE49-F238E27FC236}">
                  <a16:creationId xmlns:a16="http://schemas.microsoft.com/office/drawing/2014/main" id="{06B6A362-7B15-4261-95FD-4CF6D989E578}"/>
                </a:ext>
              </a:extLst>
            </p:cNvPr>
            <p:cNvSpPr/>
            <p:nvPr/>
          </p:nvSpPr>
          <p:spPr>
            <a:xfrm>
              <a:off x="3321050" y="1801812"/>
              <a:ext cx="769937" cy="773112"/>
            </a:xfrm>
            <a:custGeom>
              <a:avLst/>
              <a:gdLst/>
              <a:ahLst/>
              <a:cxnLst/>
              <a:rect l="l" t="t" r="r" b="b"/>
              <a:pathLst>
                <a:path w="196" h="197" extrusionOk="0">
                  <a:moveTo>
                    <a:pt x="94" y="9"/>
                  </a:moveTo>
                  <a:cubicBezTo>
                    <a:pt x="3" y="183"/>
                    <a:pt x="3" y="183"/>
                    <a:pt x="3" y="183"/>
                  </a:cubicBezTo>
                  <a:cubicBezTo>
                    <a:pt x="0" y="189"/>
                    <a:pt x="5" y="197"/>
                    <a:pt x="12" y="197"/>
                  </a:cubicBezTo>
                  <a:cubicBezTo>
                    <a:pt x="196" y="197"/>
                    <a:pt x="196" y="197"/>
                    <a:pt x="196" y="197"/>
                  </a:cubicBezTo>
                  <a:cubicBezTo>
                    <a:pt x="94" y="0"/>
                    <a:pt x="94" y="0"/>
                    <a:pt x="94" y="0"/>
                  </a:cubicBezTo>
                  <a:cubicBezTo>
                    <a:pt x="95" y="3"/>
                    <a:pt x="95" y="7"/>
                    <a:pt x="94" y="9"/>
                  </a:cubicBezTo>
                  <a:close/>
                </a:path>
              </a:pathLst>
            </a:custGeom>
            <a:solidFill>
              <a:srgbClr val="C49CD6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4" name="Google Shape;1808;p39">
            <a:extLst>
              <a:ext uri="{FF2B5EF4-FFF2-40B4-BE49-F238E27FC236}">
                <a16:creationId xmlns:a16="http://schemas.microsoft.com/office/drawing/2014/main" id="{56A41DE9-67F6-4DC4-8D04-EF5D788F7522}"/>
              </a:ext>
            </a:extLst>
          </p:cNvPr>
          <p:cNvGrpSpPr/>
          <p:nvPr/>
        </p:nvGrpSpPr>
        <p:grpSpPr>
          <a:xfrm flipH="1">
            <a:off x="474018" y="2579466"/>
            <a:ext cx="5034805" cy="927668"/>
            <a:chOff x="3321050" y="1066800"/>
            <a:chExt cx="6505573" cy="1508125"/>
          </a:xfrm>
        </p:grpSpPr>
        <p:sp>
          <p:nvSpPr>
            <p:cNvPr id="88" name="Google Shape;1809;p39">
              <a:extLst>
                <a:ext uri="{FF2B5EF4-FFF2-40B4-BE49-F238E27FC236}">
                  <a16:creationId xmlns:a16="http://schemas.microsoft.com/office/drawing/2014/main" id="{961B2414-2157-4C1B-AF2E-76794F64D487}"/>
                </a:ext>
              </a:extLst>
            </p:cNvPr>
            <p:cNvSpPr/>
            <p:nvPr/>
          </p:nvSpPr>
          <p:spPr>
            <a:xfrm>
              <a:off x="3321050" y="1066800"/>
              <a:ext cx="6505573" cy="1508125"/>
            </a:xfrm>
            <a:custGeom>
              <a:avLst/>
              <a:gdLst/>
              <a:ahLst/>
              <a:cxnLst/>
              <a:rect l="l" t="t" r="r" b="b"/>
              <a:pathLst>
                <a:path w="1658" h="384" extrusionOk="0">
                  <a:moveTo>
                    <a:pt x="1553" y="384"/>
                  </a:moveTo>
                  <a:cubicBezTo>
                    <a:pt x="1556" y="384"/>
                    <a:pt x="1560" y="382"/>
                    <a:pt x="1561" y="379"/>
                  </a:cubicBezTo>
                  <a:cubicBezTo>
                    <a:pt x="1657" y="196"/>
                    <a:pt x="1657" y="196"/>
                    <a:pt x="1657" y="196"/>
                  </a:cubicBezTo>
                  <a:cubicBezTo>
                    <a:pt x="1658" y="194"/>
                    <a:pt x="1658" y="190"/>
                    <a:pt x="1657" y="187"/>
                  </a:cubicBezTo>
                  <a:cubicBezTo>
                    <a:pt x="1561" y="5"/>
                    <a:pt x="1561" y="5"/>
                    <a:pt x="1561" y="5"/>
                  </a:cubicBezTo>
                  <a:cubicBezTo>
                    <a:pt x="1560" y="2"/>
                    <a:pt x="1556" y="0"/>
                    <a:pt x="1553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0"/>
                    <a:pt x="0" y="7"/>
                    <a:pt x="3" y="14"/>
                  </a:cubicBezTo>
                  <a:cubicBezTo>
                    <a:pt x="94" y="187"/>
                    <a:pt x="94" y="187"/>
                    <a:pt x="94" y="187"/>
                  </a:cubicBezTo>
                  <a:cubicBezTo>
                    <a:pt x="94" y="187"/>
                    <a:pt x="94" y="187"/>
                    <a:pt x="94" y="187"/>
                  </a:cubicBezTo>
                  <a:cubicBezTo>
                    <a:pt x="196" y="384"/>
                    <a:pt x="196" y="384"/>
                    <a:pt x="196" y="384"/>
                  </a:cubicBezTo>
                  <a:lnTo>
                    <a:pt x="1553" y="384"/>
                  </a:lnTo>
                  <a:close/>
                </a:path>
              </a:pathLst>
            </a:custGeom>
            <a:solidFill>
              <a:srgbClr val="C49CD6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" name="Google Shape;1810;p39">
              <a:extLst>
                <a:ext uri="{FF2B5EF4-FFF2-40B4-BE49-F238E27FC236}">
                  <a16:creationId xmlns:a16="http://schemas.microsoft.com/office/drawing/2014/main" id="{4B043657-6443-487F-994B-13F9E4B308E9}"/>
                </a:ext>
              </a:extLst>
            </p:cNvPr>
            <p:cNvSpPr/>
            <p:nvPr/>
          </p:nvSpPr>
          <p:spPr>
            <a:xfrm>
              <a:off x="3321050" y="1801812"/>
              <a:ext cx="769937" cy="773112"/>
            </a:xfrm>
            <a:custGeom>
              <a:avLst/>
              <a:gdLst/>
              <a:ahLst/>
              <a:cxnLst/>
              <a:rect l="l" t="t" r="r" b="b"/>
              <a:pathLst>
                <a:path w="196" h="197" extrusionOk="0">
                  <a:moveTo>
                    <a:pt x="94" y="9"/>
                  </a:moveTo>
                  <a:cubicBezTo>
                    <a:pt x="3" y="183"/>
                    <a:pt x="3" y="183"/>
                    <a:pt x="3" y="183"/>
                  </a:cubicBezTo>
                  <a:cubicBezTo>
                    <a:pt x="0" y="189"/>
                    <a:pt x="5" y="197"/>
                    <a:pt x="12" y="197"/>
                  </a:cubicBezTo>
                  <a:cubicBezTo>
                    <a:pt x="196" y="197"/>
                    <a:pt x="196" y="197"/>
                    <a:pt x="196" y="197"/>
                  </a:cubicBezTo>
                  <a:cubicBezTo>
                    <a:pt x="94" y="0"/>
                    <a:pt x="94" y="0"/>
                    <a:pt x="94" y="0"/>
                  </a:cubicBezTo>
                  <a:cubicBezTo>
                    <a:pt x="95" y="3"/>
                    <a:pt x="95" y="7"/>
                    <a:pt x="94" y="9"/>
                  </a:cubicBezTo>
                  <a:close/>
                </a:path>
              </a:pathLst>
            </a:custGeom>
            <a:solidFill>
              <a:srgbClr val="B586DB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5" name="Google Shape;1811;p39">
            <a:extLst>
              <a:ext uri="{FF2B5EF4-FFF2-40B4-BE49-F238E27FC236}">
                <a16:creationId xmlns:a16="http://schemas.microsoft.com/office/drawing/2014/main" id="{B32E9AF2-ADF1-4014-941B-012ECC1F0BE1}"/>
              </a:ext>
            </a:extLst>
          </p:cNvPr>
          <p:cNvGrpSpPr/>
          <p:nvPr/>
        </p:nvGrpSpPr>
        <p:grpSpPr>
          <a:xfrm>
            <a:off x="851149" y="3586844"/>
            <a:ext cx="5034805" cy="927668"/>
            <a:chOff x="3321050" y="1066800"/>
            <a:chExt cx="6505573" cy="1508125"/>
          </a:xfrm>
        </p:grpSpPr>
        <p:sp>
          <p:nvSpPr>
            <p:cNvPr id="86" name="Google Shape;1812;p39">
              <a:extLst>
                <a:ext uri="{FF2B5EF4-FFF2-40B4-BE49-F238E27FC236}">
                  <a16:creationId xmlns:a16="http://schemas.microsoft.com/office/drawing/2014/main" id="{EF2CE8C7-828E-4404-9492-76DDCFE9ECFE}"/>
                </a:ext>
              </a:extLst>
            </p:cNvPr>
            <p:cNvSpPr/>
            <p:nvPr/>
          </p:nvSpPr>
          <p:spPr>
            <a:xfrm>
              <a:off x="3321050" y="1066800"/>
              <a:ext cx="6505573" cy="1508125"/>
            </a:xfrm>
            <a:custGeom>
              <a:avLst/>
              <a:gdLst/>
              <a:ahLst/>
              <a:cxnLst/>
              <a:rect l="l" t="t" r="r" b="b"/>
              <a:pathLst>
                <a:path w="1658" h="384" extrusionOk="0">
                  <a:moveTo>
                    <a:pt x="1553" y="384"/>
                  </a:moveTo>
                  <a:cubicBezTo>
                    <a:pt x="1556" y="384"/>
                    <a:pt x="1560" y="382"/>
                    <a:pt x="1561" y="379"/>
                  </a:cubicBezTo>
                  <a:cubicBezTo>
                    <a:pt x="1657" y="196"/>
                    <a:pt x="1657" y="196"/>
                    <a:pt x="1657" y="196"/>
                  </a:cubicBezTo>
                  <a:cubicBezTo>
                    <a:pt x="1658" y="194"/>
                    <a:pt x="1658" y="190"/>
                    <a:pt x="1657" y="187"/>
                  </a:cubicBezTo>
                  <a:cubicBezTo>
                    <a:pt x="1561" y="5"/>
                    <a:pt x="1561" y="5"/>
                    <a:pt x="1561" y="5"/>
                  </a:cubicBezTo>
                  <a:cubicBezTo>
                    <a:pt x="1560" y="2"/>
                    <a:pt x="1556" y="0"/>
                    <a:pt x="1553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0"/>
                    <a:pt x="0" y="7"/>
                    <a:pt x="3" y="14"/>
                  </a:cubicBezTo>
                  <a:cubicBezTo>
                    <a:pt x="94" y="187"/>
                    <a:pt x="94" y="187"/>
                    <a:pt x="94" y="187"/>
                  </a:cubicBezTo>
                  <a:cubicBezTo>
                    <a:pt x="94" y="187"/>
                    <a:pt x="94" y="187"/>
                    <a:pt x="94" y="187"/>
                  </a:cubicBezTo>
                  <a:cubicBezTo>
                    <a:pt x="196" y="384"/>
                    <a:pt x="196" y="384"/>
                    <a:pt x="196" y="384"/>
                  </a:cubicBezTo>
                  <a:lnTo>
                    <a:pt x="1553" y="384"/>
                  </a:lnTo>
                  <a:close/>
                </a:path>
              </a:pathLst>
            </a:custGeom>
            <a:solidFill>
              <a:srgbClr val="B586DB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" name="Google Shape;1813;p39">
              <a:extLst>
                <a:ext uri="{FF2B5EF4-FFF2-40B4-BE49-F238E27FC236}">
                  <a16:creationId xmlns:a16="http://schemas.microsoft.com/office/drawing/2014/main" id="{FF9EBD5F-7FEB-42D4-A505-D8ACC6AE4C7D}"/>
                </a:ext>
              </a:extLst>
            </p:cNvPr>
            <p:cNvSpPr/>
            <p:nvPr/>
          </p:nvSpPr>
          <p:spPr>
            <a:xfrm>
              <a:off x="3321050" y="1801812"/>
              <a:ext cx="769937" cy="773112"/>
            </a:xfrm>
            <a:custGeom>
              <a:avLst/>
              <a:gdLst/>
              <a:ahLst/>
              <a:cxnLst/>
              <a:rect l="l" t="t" r="r" b="b"/>
              <a:pathLst>
                <a:path w="196" h="197" extrusionOk="0">
                  <a:moveTo>
                    <a:pt x="94" y="9"/>
                  </a:moveTo>
                  <a:cubicBezTo>
                    <a:pt x="3" y="183"/>
                    <a:pt x="3" y="183"/>
                    <a:pt x="3" y="183"/>
                  </a:cubicBezTo>
                  <a:cubicBezTo>
                    <a:pt x="0" y="189"/>
                    <a:pt x="5" y="197"/>
                    <a:pt x="12" y="197"/>
                  </a:cubicBezTo>
                  <a:cubicBezTo>
                    <a:pt x="196" y="197"/>
                    <a:pt x="196" y="197"/>
                    <a:pt x="196" y="197"/>
                  </a:cubicBezTo>
                  <a:cubicBezTo>
                    <a:pt x="94" y="0"/>
                    <a:pt x="94" y="0"/>
                    <a:pt x="94" y="0"/>
                  </a:cubicBezTo>
                  <a:cubicBezTo>
                    <a:pt x="95" y="3"/>
                    <a:pt x="95" y="7"/>
                    <a:pt x="94" y="9"/>
                  </a:cubicBezTo>
                  <a:close/>
                </a:path>
              </a:pathLst>
            </a:custGeom>
            <a:solidFill>
              <a:srgbClr val="C49CD6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2" name="Google Shape;1808;p39">
            <a:extLst>
              <a:ext uri="{FF2B5EF4-FFF2-40B4-BE49-F238E27FC236}">
                <a16:creationId xmlns:a16="http://schemas.microsoft.com/office/drawing/2014/main" id="{817CB137-6D72-4A1A-84F0-E375AB5B8F31}"/>
              </a:ext>
            </a:extLst>
          </p:cNvPr>
          <p:cNvGrpSpPr/>
          <p:nvPr/>
        </p:nvGrpSpPr>
        <p:grpSpPr>
          <a:xfrm flipH="1">
            <a:off x="474018" y="4594222"/>
            <a:ext cx="5034805" cy="927668"/>
            <a:chOff x="3321050" y="1066800"/>
            <a:chExt cx="6505573" cy="1508125"/>
          </a:xfrm>
        </p:grpSpPr>
        <p:sp>
          <p:nvSpPr>
            <p:cNvPr id="93" name="Google Shape;1809;p39">
              <a:extLst>
                <a:ext uri="{FF2B5EF4-FFF2-40B4-BE49-F238E27FC236}">
                  <a16:creationId xmlns:a16="http://schemas.microsoft.com/office/drawing/2014/main" id="{B5F5E049-54F5-4277-9B09-D93C3D524D05}"/>
                </a:ext>
              </a:extLst>
            </p:cNvPr>
            <p:cNvSpPr/>
            <p:nvPr/>
          </p:nvSpPr>
          <p:spPr>
            <a:xfrm>
              <a:off x="3321050" y="1066800"/>
              <a:ext cx="6505573" cy="1508125"/>
            </a:xfrm>
            <a:custGeom>
              <a:avLst/>
              <a:gdLst/>
              <a:ahLst/>
              <a:cxnLst/>
              <a:rect l="l" t="t" r="r" b="b"/>
              <a:pathLst>
                <a:path w="1658" h="384" extrusionOk="0">
                  <a:moveTo>
                    <a:pt x="1553" y="384"/>
                  </a:moveTo>
                  <a:cubicBezTo>
                    <a:pt x="1556" y="384"/>
                    <a:pt x="1560" y="382"/>
                    <a:pt x="1561" y="379"/>
                  </a:cubicBezTo>
                  <a:cubicBezTo>
                    <a:pt x="1657" y="196"/>
                    <a:pt x="1657" y="196"/>
                    <a:pt x="1657" y="196"/>
                  </a:cubicBezTo>
                  <a:cubicBezTo>
                    <a:pt x="1658" y="194"/>
                    <a:pt x="1658" y="190"/>
                    <a:pt x="1657" y="187"/>
                  </a:cubicBezTo>
                  <a:cubicBezTo>
                    <a:pt x="1561" y="5"/>
                    <a:pt x="1561" y="5"/>
                    <a:pt x="1561" y="5"/>
                  </a:cubicBezTo>
                  <a:cubicBezTo>
                    <a:pt x="1560" y="2"/>
                    <a:pt x="1556" y="0"/>
                    <a:pt x="1553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0"/>
                    <a:pt x="0" y="7"/>
                    <a:pt x="3" y="14"/>
                  </a:cubicBezTo>
                  <a:cubicBezTo>
                    <a:pt x="94" y="187"/>
                    <a:pt x="94" y="187"/>
                    <a:pt x="94" y="187"/>
                  </a:cubicBezTo>
                  <a:cubicBezTo>
                    <a:pt x="94" y="187"/>
                    <a:pt x="94" y="187"/>
                    <a:pt x="94" y="187"/>
                  </a:cubicBezTo>
                  <a:cubicBezTo>
                    <a:pt x="196" y="384"/>
                    <a:pt x="196" y="384"/>
                    <a:pt x="196" y="384"/>
                  </a:cubicBezTo>
                  <a:lnTo>
                    <a:pt x="1553" y="384"/>
                  </a:lnTo>
                  <a:close/>
                </a:path>
              </a:pathLst>
            </a:custGeom>
            <a:solidFill>
              <a:srgbClr val="C49CD6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" name="Google Shape;1810;p39">
              <a:extLst>
                <a:ext uri="{FF2B5EF4-FFF2-40B4-BE49-F238E27FC236}">
                  <a16:creationId xmlns:a16="http://schemas.microsoft.com/office/drawing/2014/main" id="{4AF87BE2-86F2-4A3E-BA50-A53CD3CC0609}"/>
                </a:ext>
              </a:extLst>
            </p:cNvPr>
            <p:cNvSpPr/>
            <p:nvPr/>
          </p:nvSpPr>
          <p:spPr>
            <a:xfrm>
              <a:off x="3321050" y="1801812"/>
              <a:ext cx="769937" cy="773112"/>
            </a:xfrm>
            <a:custGeom>
              <a:avLst/>
              <a:gdLst/>
              <a:ahLst/>
              <a:cxnLst/>
              <a:rect l="l" t="t" r="r" b="b"/>
              <a:pathLst>
                <a:path w="196" h="197" extrusionOk="0">
                  <a:moveTo>
                    <a:pt x="94" y="9"/>
                  </a:moveTo>
                  <a:cubicBezTo>
                    <a:pt x="3" y="183"/>
                    <a:pt x="3" y="183"/>
                    <a:pt x="3" y="183"/>
                  </a:cubicBezTo>
                  <a:cubicBezTo>
                    <a:pt x="0" y="189"/>
                    <a:pt x="5" y="197"/>
                    <a:pt x="12" y="197"/>
                  </a:cubicBezTo>
                  <a:cubicBezTo>
                    <a:pt x="196" y="197"/>
                    <a:pt x="196" y="197"/>
                    <a:pt x="196" y="197"/>
                  </a:cubicBezTo>
                  <a:cubicBezTo>
                    <a:pt x="94" y="0"/>
                    <a:pt x="94" y="0"/>
                    <a:pt x="94" y="0"/>
                  </a:cubicBezTo>
                  <a:cubicBezTo>
                    <a:pt x="95" y="3"/>
                    <a:pt x="95" y="7"/>
                    <a:pt x="94" y="9"/>
                  </a:cubicBezTo>
                  <a:close/>
                </a:path>
              </a:pathLst>
            </a:custGeom>
            <a:solidFill>
              <a:srgbClr val="B586DB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81D9052B-8A4B-4B6A-8917-48CB68AD6B2F}"/>
              </a:ext>
            </a:extLst>
          </p:cNvPr>
          <p:cNvSpPr txBox="1"/>
          <p:nvPr/>
        </p:nvSpPr>
        <p:spPr>
          <a:xfrm>
            <a:off x="1141802" y="1791197"/>
            <a:ext cx="4709848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400">
                <a:solidFill>
                  <a:srgbClr val="000000"/>
                </a:solidFill>
                <a:latin typeface="Arial"/>
                <a:ea typeface="Tahoma"/>
                <a:cs typeface="Tahoma"/>
              </a:rPr>
              <a:t>Testing will occur at the MAGLAB</a:t>
            </a:r>
            <a:endParaRPr lang="en-US" sz="2400">
              <a:solidFill>
                <a:srgbClr val="000000"/>
              </a:solidFill>
              <a:latin typeface="Arial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CCD9D6A3-0918-4425-9787-D8233441A461}"/>
              </a:ext>
            </a:extLst>
          </p:cNvPr>
          <p:cNvSpPr txBox="1"/>
          <p:nvPr/>
        </p:nvSpPr>
        <p:spPr>
          <a:xfrm>
            <a:off x="739122" y="2663076"/>
            <a:ext cx="4883318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400">
                <a:solidFill>
                  <a:srgbClr val="000000"/>
                </a:solidFill>
                <a:latin typeface="Arial"/>
                <a:ea typeface="Tahoma"/>
                <a:cs typeface="Tahoma"/>
              </a:rPr>
              <a:t>Utilizing a </a:t>
            </a:r>
            <a:r>
              <a:rPr lang="en-US" sz="2400" err="1">
                <a:solidFill>
                  <a:srgbClr val="000000"/>
                </a:solidFill>
                <a:latin typeface="Arial"/>
                <a:ea typeface="Tahoma"/>
                <a:cs typeface="Tahoma"/>
              </a:rPr>
              <a:t>dewar</a:t>
            </a:r>
            <a:r>
              <a:rPr lang="en-US" sz="2400">
                <a:solidFill>
                  <a:srgbClr val="000000"/>
                </a:solidFill>
                <a:latin typeface="Arial"/>
                <a:ea typeface="Tahoma"/>
                <a:cs typeface="Tahoma"/>
              </a:rPr>
              <a:t> with liquid Nitrogen cryogenic testing fuel</a:t>
            </a:r>
            <a:endParaRPr lang="en-US" sz="2400">
              <a:solidFill>
                <a:srgbClr val="000000"/>
              </a:solidFill>
              <a:latin typeface="Arial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A5F20049-4F93-4BE8-9B59-177C5238DA04}"/>
              </a:ext>
            </a:extLst>
          </p:cNvPr>
          <p:cNvSpPr txBox="1"/>
          <p:nvPr/>
        </p:nvSpPr>
        <p:spPr>
          <a:xfrm>
            <a:off x="1306337" y="3635179"/>
            <a:ext cx="4380777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400">
                <a:solidFill>
                  <a:srgbClr val="000000"/>
                </a:solidFill>
                <a:latin typeface="Arial"/>
                <a:ea typeface="Tahoma"/>
                <a:cs typeface="Tahoma"/>
              </a:rPr>
              <a:t>Our structure will operate under zero-gravity conditions</a:t>
            </a:r>
            <a:endParaRPr lang="en-US" sz="2400">
              <a:solidFill>
                <a:srgbClr val="000000"/>
              </a:solidFill>
              <a:latin typeface="Arial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3496095D-AD4B-4B73-9312-D75B78ED92BD}"/>
              </a:ext>
            </a:extLst>
          </p:cNvPr>
          <p:cNvSpPr txBox="1"/>
          <p:nvPr/>
        </p:nvSpPr>
        <p:spPr>
          <a:xfrm>
            <a:off x="739122" y="4642557"/>
            <a:ext cx="4750207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400">
                <a:solidFill>
                  <a:srgbClr val="000000"/>
                </a:solidFill>
                <a:latin typeface="Arial"/>
                <a:ea typeface="Tahoma"/>
                <a:cs typeface="Tahoma"/>
              </a:rPr>
              <a:t>The FOSS software is accurate and functional</a:t>
            </a:r>
            <a:endParaRPr lang="en-US" sz="2000">
              <a:solidFill>
                <a:srgbClr val="000000"/>
              </a:solidFill>
              <a:latin typeface="Arial"/>
              <a:cs typeface="Calibri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0BD93C9-3A8C-9B0E-EB7B-3C8731FB4D29}"/>
              </a:ext>
            </a:extLst>
          </p:cNvPr>
          <p:cNvSpPr/>
          <p:nvPr/>
        </p:nvSpPr>
        <p:spPr>
          <a:xfrm>
            <a:off x="6454377" y="1560909"/>
            <a:ext cx="5089920" cy="3964779"/>
          </a:xfrm>
          <a:prstGeom prst="roundRect">
            <a:avLst/>
          </a:prstGeom>
          <a:noFill/>
          <a:ln w="2857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91E94A2-4BD5-7A75-EBED-6CD94C41900B}"/>
              </a:ext>
            </a:extLst>
          </p:cNvPr>
          <p:cNvSpPr txBox="1"/>
          <p:nvPr/>
        </p:nvSpPr>
        <p:spPr>
          <a:xfrm>
            <a:off x="7709296" y="1678781"/>
            <a:ext cx="2583656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latin typeface="Arial"/>
                <a:ea typeface="Tahoma"/>
                <a:cs typeface="Calibri"/>
              </a:rPr>
              <a:t>Project Scope</a:t>
            </a:r>
            <a:endParaRPr lang="en-US">
              <a:latin typeface="Arial"/>
              <a:ea typeface="Tahoma"/>
              <a:cs typeface="Tahoma"/>
            </a:endParaRPr>
          </a:p>
        </p:txBody>
      </p:sp>
      <p:pic>
        <p:nvPicPr>
          <p:cNvPr id="6" name="Picture 7">
            <a:extLst>
              <a:ext uri="{FF2B5EF4-FFF2-40B4-BE49-F238E27FC236}">
                <a16:creationId xmlns:a16="http://schemas.microsoft.com/office/drawing/2014/main" id="{067CD6BB-FE60-4286-3FBA-A7F77579F4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52481" y="2163365"/>
            <a:ext cx="1202929" cy="3055144"/>
          </a:xfrm>
          <a:prstGeom prst="rect">
            <a:avLst/>
          </a:prstGeom>
        </p:spPr>
      </p:pic>
      <p:pic>
        <p:nvPicPr>
          <p:cNvPr id="8" name="Picture 8" descr="Diagram&#10;&#10;Description automatically generated">
            <a:extLst>
              <a:ext uri="{FF2B5EF4-FFF2-40B4-BE49-F238E27FC236}">
                <a16:creationId xmlns:a16="http://schemas.microsoft.com/office/drawing/2014/main" id="{BC70EBDD-FB39-8A1B-B933-6ACB8896E4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17744" y="2353965"/>
            <a:ext cx="2743200" cy="286444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10CC019-3906-2D1D-17FC-9E9CE94ECCBB}"/>
              </a:ext>
            </a:extLst>
          </p:cNvPr>
          <p:cNvSpPr txBox="1"/>
          <p:nvPr/>
        </p:nvSpPr>
        <p:spPr>
          <a:xfrm>
            <a:off x="10550609" y="5532438"/>
            <a:ext cx="1641391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>
                <a:ea typeface="+mn-lt"/>
                <a:cs typeface="+mn-lt"/>
              </a:rPr>
              <a:t>Catherine Potts</a:t>
            </a:r>
          </a:p>
        </p:txBody>
      </p:sp>
      <p:pic>
        <p:nvPicPr>
          <p:cNvPr id="9" name="Picture 2" descr="Symbols of NASA | NASA">
            <a:extLst>
              <a:ext uri="{FF2B5EF4-FFF2-40B4-BE49-F238E27FC236}">
                <a16:creationId xmlns:a16="http://schemas.microsoft.com/office/drawing/2014/main" id="{D39DE15F-8585-2916-EA03-05F087DB74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1120" y="38845"/>
            <a:ext cx="1747422" cy="873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Slide Number Placeholder 2">
            <a:extLst>
              <a:ext uri="{FF2B5EF4-FFF2-40B4-BE49-F238E27FC236}">
                <a16:creationId xmlns:a16="http://schemas.microsoft.com/office/drawing/2014/main" id="{B2BB34C3-31FC-A819-D494-5C03BF3C31DF}"/>
              </a:ext>
            </a:extLst>
          </p:cNvPr>
          <p:cNvSpPr txBox="1">
            <a:spLocks/>
          </p:cNvSpPr>
          <p:nvPr/>
        </p:nvSpPr>
        <p:spPr>
          <a:xfrm>
            <a:off x="5746630" y="6133161"/>
            <a:ext cx="704088" cy="365125"/>
          </a:xfrm>
          <a:prstGeom prst="rect">
            <a:avLst/>
          </a:prstGeom>
        </p:spPr>
        <p:txBody>
          <a:bodyPr lIns="91440" tIns="45720" rIns="91440" bIns="45720" anchor="t"/>
          <a:lstStyle>
            <a:defPPr>
              <a:defRPr lang="en-US"/>
            </a:defPPr>
            <a:lvl1pPr marL="0" algn="r" defTabSz="914400" rtl="0" eaLnBrk="1" latinLnBrk="0" hangingPunct="1"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6F1FABC0-072B-4F22-8F9B-95A9D10B0206}" type="slidenum">
              <a:rPr lang="en-US" smtClean="0"/>
              <a:pPr algn="ctr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95282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808553C-F56B-46DE-997D-7494604C47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/>
                <a:cs typeface="Arial"/>
              </a:rPr>
              <a:t>Functional Decomposition</a:t>
            </a:r>
            <a:endParaRPr lang="en-US"/>
          </a:p>
        </p:txBody>
      </p:sp>
      <p:sp>
        <p:nvSpPr>
          <p:cNvPr id="6" name="Rectangle: Single Corner Snipped 5">
            <a:extLst>
              <a:ext uri="{FF2B5EF4-FFF2-40B4-BE49-F238E27FC236}">
                <a16:creationId xmlns:a16="http://schemas.microsoft.com/office/drawing/2014/main" id="{98BD51E8-A3FA-5D37-B713-FDC36E820A5F}"/>
              </a:ext>
            </a:extLst>
          </p:cNvPr>
          <p:cNvSpPr/>
          <p:nvPr/>
        </p:nvSpPr>
        <p:spPr>
          <a:xfrm>
            <a:off x="1420843" y="2035731"/>
            <a:ext cx="5276489" cy="718867"/>
          </a:xfrm>
          <a:prstGeom prst="snip1Rect">
            <a:avLst/>
          </a:prstGeom>
          <a:solidFill>
            <a:srgbClr val="FAB4B4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400" b="1">
                <a:solidFill>
                  <a:srgbClr val="000000"/>
                </a:solidFill>
                <a:latin typeface="Tahoma"/>
                <a:ea typeface="Tahoma"/>
                <a:cs typeface="Calibri"/>
              </a:rPr>
              <a:t>Sensors</a:t>
            </a:r>
            <a:endParaRPr lang="en-US" sz="2400" b="1">
              <a:solidFill>
                <a:srgbClr val="000000"/>
              </a:solidFill>
              <a:latin typeface="Tahoma"/>
              <a:ea typeface="Tahoma"/>
              <a:cs typeface="Tahoma"/>
            </a:endParaRPr>
          </a:p>
        </p:txBody>
      </p:sp>
      <p:sp>
        <p:nvSpPr>
          <p:cNvPr id="7" name="Rectangle: Single Corner Snipped 6">
            <a:extLst>
              <a:ext uri="{FF2B5EF4-FFF2-40B4-BE49-F238E27FC236}">
                <a16:creationId xmlns:a16="http://schemas.microsoft.com/office/drawing/2014/main" id="{DB59F920-676A-2500-14A6-E63B8235F0FB}"/>
              </a:ext>
            </a:extLst>
          </p:cNvPr>
          <p:cNvSpPr/>
          <p:nvPr/>
        </p:nvSpPr>
        <p:spPr>
          <a:xfrm>
            <a:off x="2556397" y="2841633"/>
            <a:ext cx="5276489" cy="718867"/>
          </a:xfrm>
          <a:prstGeom prst="snip1Rect">
            <a:avLst/>
          </a:prstGeom>
          <a:solidFill>
            <a:srgbClr val="ECC7FC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400" b="1">
                <a:solidFill>
                  <a:srgbClr val="000000"/>
                </a:solidFill>
                <a:latin typeface="Tahoma"/>
                <a:ea typeface="Tahoma"/>
                <a:cs typeface="Calibri"/>
              </a:rPr>
              <a:t>Structure</a:t>
            </a:r>
            <a:endParaRPr lang="en-US" sz="2400" b="1">
              <a:solidFill>
                <a:srgbClr val="000000"/>
              </a:solidFill>
              <a:latin typeface="Tahoma"/>
              <a:ea typeface="Tahoma"/>
              <a:cs typeface="Tahoma"/>
            </a:endParaRPr>
          </a:p>
        </p:txBody>
      </p:sp>
      <p:sp>
        <p:nvSpPr>
          <p:cNvPr id="8" name="Rectangle: Single Corner Snipped 7">
            <a:extLst>
              <a:ext uri="{FF2B5EF4-FFF2-40B4-BE49-F238E27FC236}">
                <a16:creationId xmlns:a16="http://schemas.microsoft.com/office/drawing/2014/main" id="{360E07F5-991D-05E9-5201-5FE28676FDB2}"/>
              </a:ext>
            </a:extLst>
          </p:cNvPr>
          <p:cNvSpPr/>
          <p:nvPr/>
        </p:nvSpPr>
        <p:spPr>
          <a:xfrm>
            <a:off x="3835469" y="3632388"/>
            <a:ext cx="5276489" cy="718867"/>
          </a:xfrm>
          <a:prstGeom prst="snip1Rect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400" b="1">
                <a:solidFill>
                  <a:srgbClr val="000000"/>
                </a:solidFill>
                <a:latin typeface="Tahoma"/>
                <a:ea typeface="Tahoma"/>
                <a:cs typeface="Calibri"/>
              </a:rPr>
              <a:t>Power Source</a:t>
            </a:r>
          </a:p>
        </p:txBody>
      </p:sp>
      <p:sp>
        <p:nvSpPr>
          <p:cNvPr id="9" name="Rectangle: Single Corner Snipped 8">
            <a:extLst>
              <a:ext uri="{FF2B5EF4-FFF2-40B4-BE49-F238E27FC236}">
                <a16:creationId xmlns:a16="http://schemas.microsoft.com/office/drawing/2014/main" id="{F9B1CF94-898B-A66C-3339-29CFA7F0CFEC}"/>
              </a:ext>
            </a:extLst>
          </p:cNvPr>
          <p:cNvSpPr/>
          <p:nvPr/>
        </p:nvSpPr>
        <p:spPr>
          <a:xfrm>
            <a:off x="5196696" y="4437520"/>
            <a:ext cx="5276489" cy="718867"/>
          </a:xfrm>
          <a:prstGeom prst="snip1Rect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400" b="1">
                <a:solidFill>
                  <a:srgbClr val="000000"/>
                </a:solidFill>
                <a:latin typeface="Tahoma"/>
                <a:ea typeface="Tahoma"/>
                <a:cs typeface="Calibri"/>
              </a:rPr>
              <a:t>Display Interface and Code</a:t>
            </a:r>
            <a:endParaRPr lang="en-US" sz="2400" b="1">
              <a:solidFill>
                <a:srgbClr val="000000"/>
              </a:solidFill>
              <a:latin typeface="Tahoma"/>
              <a:ea typeface="Tahoma"/>
              <a:cs typeface="Tahoma"/>
            </a:endParaRPr>
          </a:p>
        </p:txBody>
      </p:sp>
      <p:pic>
        <p:nvPicPr>
          <p:cNvPr id="10" name="Picture 2" descr="Symbols of NASA | NASA">
            <a:extLst>
              <a:ext uri="{FF2B5EF4-FFF2-40B4-BE49-F238E27FC236}">
                <a16:creationId xmlns:a16="http://schemas.microsoft.com/office/drawing/2014/main" id="{9CC2C532-B2EC-F45A-822B-6F138A571C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1120" y="38845"/>
            <a:ext cx="1747422" cy="873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Slide Number Placeholder 2">
            <a:extLst>
              <a:ext uri="{FF2B5EF4-FFF2-40B4-BE49-F238E27FC236}">
                <a16:creationId xmlns:a16="http://schemas.microsoft.com/office/drawing/2014/main" id="{0B9AEEE5-9197-E197-2F58-91DBF9EDD769}"/>
              </a:ext>
            </a:extLst>
          </p:cNvPr>
          <p:cNvSpPr txBox="1">
            <a:spLocks/>
          </p:cNvSpPr>
          <p:nvPr/>
        </p:nvSpPr>
        <p:spPr>
          <a:xfrm>
            <a:off x="5746630" y="6133161"/>
            <a:ext cx="704088" cy="365125"/>
          </a:xfrm>
          <a:prstGeom prst="rect">
            <a:avLst/>
          </a:prstGeom>
        </p:spPr>
        <p:txBody>
          <a:bodyPr lIns="91440" tIns="45720" rIns="91440" bIns="45720" anchor="t"/>
          <a:lstStyle>
            <a:defPPr>
              <a:defRPr lang="en-US"/>
            </a:defPPr>
            <a:lvl1pPr marL="0" algn="r" defTabSz="914400" rtl="0" eaLnBrk="1" latinLnBrk="0" hangingPunct="1"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6F1FABC0-072B-4F22-8F9B-95A9D10B0206}" type="slidenum">
              <a:rPr lang="en-US" smtClean="0"/>
              <a:pPr algn="ctr"/>
              <a:t>41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1E40E23-8294-EDA6-4E20-4E9C7690C8E5}"/>
              </a:ext>
            </a:extLst>
          </p:cNvPr>
          <p:cNvSpPr txBox="1"/>
          <p:nvPr/>
        </p:nvSpPr>
        <p:spPr>
          <a:xfrm>
            <a:off x="10444579" y="5532439"/>
            <a:ext cx="1747422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>
                <a:ea typeface="+mn-lt"/>
                <a:cs typeface="+mn-lt"/>
              </a:rPr>
              <a:t>Presenter Name</a:t>
            </a:r>
          </a:p>
        </p:txBody>
      </p:sp>
    </p:spTree>
    <p:extLst>
      <p:ext uri="{BB962C8B-B14F-4D97-AF65-F5344CB8AC3E}">
        <p14:creationId xmlns:p14="http://schemas.microsoft.com/office/powerpoint/2010/main" val="387115807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C4950FC5-937F-4EA4-9AEA-8928C42B7CF1}"/>
              </a:ext>
            </a:extLst>
          </p:cNvPr>
          <p:cNvSpPr txBox="1">
            <a:spLocks/>
          </p:cNvSpPr>
          <p:nvPr/>
        </p:nvSpPr>
        <p:spPr>
          <a:xfrm>
            <a:off x="804869" y="259670"/>
            <a:ext cx="9391636" cy="113118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rgbClr val="B7B09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4400">
                <a:latin typeface="Arial"/>
                <a:ea typeface="Tahoma"/>
                <a:cs typeface="Arial"/>
              </a:rPr>
              <a:t>Targets and Metrics</a:t>
            </a:r>
            <a:endParaRPr lang="en-US" sz="4400" b="0">
              <a:latin typeface="Arial"/>
              <a:ea typeface="Tahoma"/>
              <a:cs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44AC8BDB-8223-42F1-9946-7931FC292C43}"/>
              </a:ext>
            </a:extLst>
          </p:cNvPr>
          <p:cNvSpPr/>
          <p:nvPr/>
        </p:nvSpPr>
        <p:spPr>
          <a:xfrm>
            <a:off x="740425" y="2653101"/>
            <a:ext cx="2783840" cy="2684968"/>
          </a:xfrm>
          <a:prstGeom prst="ellipse">
            <a:avLst/>
          </a:prstGeom>
          <a:solidFill>
            <a:srgbClr val="FAB4B4"/>
          </a:solidFill>
          <a:ln w="57150">
            <a:solidFill>
              <a:srgbClr val="DC646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9B81061A-51AA-4C10-A039-D96D168DF91B}"/>
              </a:ext>
            </a:extLst>
          </p:cNvPr>
          <p:cNvSpPr/>
          <p:nvPr/>
        </p:nvSpPr>
        <p:spPr>
          <a:xfrm rot="21177901">
            <a:off x="1073323" y="2465193"/>
            <a:ext cx="1840582" cy="893861"/>
          </a:xfrm>
          <a:prstGeom prst="rect">
            <a:avLst/>
          </a:prstGeom>
          <a:noFill/>
        </p:spPr>
        <p:txBody>
          <a:bodyPr spcFirstLastPara="1" wrap="none" lIns="91440" tIns="45720" rIns="91440" bIns="45720" numCol="1" anchor="t">
            <a:prstTxWarp prst="textArchUp">
              <a:avLst>
                <a:gd name="adj" fmla="val 11321421"/>
              </a:avLst>
            </a:prstTxWarp>
            <a:spAutoFit/>
          </a:bodyPr>
          <a:lstStyle/>
          <a:p>
            <a:pPr algn="ctr"/>
            <a:r>
              <a:rPr lang="en-US" sz="4000" b="1">
                <a:ln w="22225">
                  <a:noFill/>
                  <a:prstDash val="solid"/>
                </a:ln>
                <a:solidFill>
                  <a:srgbClr val="DC6465"/>
                </a:solidFill>
                <a:latin typeface="Tahoma"/>
                <a:ea typeface="Tahoma"/>
                <a:cs typeface="Tahoma"/>
              </a:rPr>
              <a:t>Sensors</a:t>
            </a:r>
            <a:endParaRPr lang="en-US" sz="4000" b="1">
              <a:ln w="22225">
                <a:noFill/>
                <a:prstDash val="solid"/>
              </a:ln>
              <a:solidFill>
                <a:srgbClr val="DC6465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999FC6A-9731-4D47-9EE4-2593AC3CDD66}"/>
              </a:ext>
            </a:extLst>
          </p:cNvPr>
          <p:cNvSpPr/>
          <p:nvPr/>
        </p:nvSpPr>
        <p:spPr>
          <a:xfrm>
            <a:off x="3916053" y="1991773"/>
            <a:ext cx="2194559" cy="2183573"/>
          </a:xfrm>
          <a:prstGeom prst="ellipse">
            <a:avLst/>
          </a:prstGeom>
          <a:solidFill>
            <a:srgbClr val="ECC7FC"/>
          </a:solidFill>
          <a:ln w="57150">
            <a:solidFill>
              <a:srgbClr val="AF6E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8D58C171-493F-4D0C-B3F1-83DD35135ACE}"/>
              </a:ext>
            </a:extLst>
          </p:cNvPr>
          <p:cNvSpPr/>
          <p:nvPr/>
        </p:nvSpPr>
        <p:spPr>
          <a:xfrm>
            <a:off x="6545266" y="3535680"/>
            <a:ext cx="1717040" cy="1658866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 w="57150">
            <a:solidFill>
              <a:srgbClr val="00769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98707391-68A0-4025-9DEC-D3B33777F1AE}"/>
              </a:ext>
            </a:extLst>
          </p:cNvPr>
          <p:cNvSpPr/>
          <p:nvPr/>
        </p:nvSpPr>
        <p:spPr>
          <a:xfrm>
            <a:off x="8696960" y="1825702"/>
            <a:ext cx="2783840" cy="2709727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 w="57150">
            <a:solidFill>
              <a:srgbClr val="3FA49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5" name="Group 114">
            <a:extLst>
              <a:ext uri="{FF2B5EF4-FFF2-40B4-BE49-F238E27FC236}">
                <a16:creationId xmlns:a16="http://schemas.microsoft.com/office/drawing/2014/main" id="{66701601-22C8-44F9-B32A-EE8CB644FF74}"/>
              </a:ext>
            </a:extLst>
          </p:cNvPr>
          <p:cNvGrpSpPr/>
          <p:nvPr/>
        </p:nvGrpSpPr>
        <p:grpSpPr>
          <a:xfrm>
            <a:off x="3192639" y="3267327"/>
            <a:ext cx="6029941" cy="961773"/>
            <a:chOff x="3192639" y="3267327"/>
            <a:chExt cx="6029941" cy="961773"/>
          </a:xfrm>
        </p:grpSpPr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0B690DDD-90B2-4513-BA22-18464D79D82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397728" y="3380724"/>
              <a:ext cx="253074" cy="96550"/>
            </a:xfrm>
            <a:prstGeom prst="line">
              <a:avLst/>
            </a:prstGeom>
            <a:ln w="76200">
              <a:solidFill>
                <a:srgbClr val="DC646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32154554-2096-457C-9DF0-F5B3B3BA31E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452264" y="3506477"/>
              <a:ext cx="253074" cy="96550"/>
            </a:xfrm>
            <a:prstGeom prst="line">
              <a:avLst/>
            </a:prstGeom>
            <a:ln w="76200">
              <a:solidFill>
                <a:srgbClr val="DC646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0D69517A-091E-4FCB-A0B5-8D4E1EE798E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696688" y="3267327"/>
              <a:ext cx="253074" cy="96550"/>
            </a:xfrm>
            <a:prstGeom prst="line">
              <a:avLst/>
            </a:prstGeom>
            <a:ln w="76200">
              <a:solidFill>
                <a:srgbClr val="AF6E8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202F0257-5D4B-410A-A76B-56613141569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729354" y="3395326"/>
              <a:ext cx="253074" cy="96550"/>
            </a:xfrm>
            <a:prstGeom prst="line">
              <a:avLst/>
            </a:prstGeom>
            <a:ln w="76200">
              <a:solidFill>
                <a:srgbClr val="AF6E8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BD9DA1FD-95E7-44AF-BD0D-AD33A3501AD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192639" y="3276863"/>
              <a:ext cx="885107" cy="355367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A7B44454-0D83-4340-B6ED-E96590A83A65}"/>
                </a:ext>
              </a:extLst>
            </p:cNvPr>
            <p:cNvCxnSpPr>
              <a:cxnSpLocks/>
            </p:cNvCxnSpPr>
            <p:nvPr/>
          </p:nvCxnSpPr>
          <p:spPr>
            <a:xfrm>
              <a:off x="6052963" y="3397880"/>
              <a:ext cx="322900" cy="234350"/>
            </a:xfrm>
            <a:prstGeom prst="line">
              <a:avLst/>
            </a:prstGeom>
            <a:ln w="76200">
              <a:solidFill>
                <a:srgbClr val="AF6E8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4F9FDEE3-3671-4C88-A890-0814F1C87F97}"/>
                </a:ext>
              </a:extLst>
            </p:cNvPr>
            <p:cNvCxnSpPr>
              <a:cxnSpLocks/>
            </p:cNvCxnSpPr>
            <p:nvPr/>
          </p:nvCxnSpPr>
          <p:spPr>
            <a:xfrm>
              <a:off x="5995314" y="3540150"/>
              <a:ext cx="304676" cy="208890"/>
            </a:xfrm>
            <a:prstGeom prst="line">
              <a:avLst/>
            </a:prstGeom>
            <a:ln w="76200">
              <a:solidFill>
                <a:srgbClr val="AF6E8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A90C2414-758A-4DA2-9C0B-AF3D94D35292}"/>
                </a:ext>
              </a:extLst>
            </p:cNvPr>
            <p:cNvCxnSpPr>
              <a:cxnSpLocks/>
            </p:cNvCxnSpPr>
            <p:nvPr/>
          </p:nvCxnSpPr>
          <p:spPr>
            <a:xfrm>
              <a:off x="6418051" y="3658792"/>
              <a:ext cx="323992" cy="214356"/>
            </a:xfrm>
            <a:prstGeom prst="line">
              <a:avLst/>
            </a:prstGeom>
            <a:ln w="76200">
              <a:solidFill>
                <a:srgbClr val="00769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B74EDA49-C5B3-4228-8398-39086A419D2F}"/>
                </a:ext>
              </a:extLst>
            </p:cNvPr>
            <p:cNvCxnSpPr>
              <a:cxnSpLocks/>
            </p:cNvCxnSpPr>
            <p:nvPr/>
          </p:nvCxnSpPr>
          <p:spPr>
            <a:xfrm>
              <a:off x="6337111" y="3781585"/>
              <a:ext cx="323453" cy="214000"/>
            </a:xfrm>
            <a:prstGeom prst="line">
              <a:avLst/>
            </a:prstGeom>
            <a:ln w="76200">
              <a:solidFill>
                <a:srgbClr val="00769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3C5E7692-A710-489D-BC18-5812506C3AB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223689" y="4013835"/>
              <a:ext cx="324046" cy="161511"/>
            </a:xfrm>
            <a:prstGeom prst="line">
              <a:avLst/>
            </a:prstGeom>
            <a:ln w="76200">
              <a:solidFill>
                <a:srgbClr val="00769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A0A87FE7-4B94-465B-B05C-1F7FBB8378B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178373" y="3892594"/>
              <a:ext cx="287246" cy="137378"/>
            </a:xfrm>
            <a:prstGeom prst="line">
              <a:avLst/>
            </a:prstGeom>
            <a:ln w="76200">
              <a:solidFill>
                <a:srgbClr val="00769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4BE4ED1C-A35F-466C-9DE0-074A28E8A13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493647" y="3707801"/>
              <a:ext cx="327598" cy="156967"/>
            </a:xfrm>
            <a:prstGeom prst="line">
              <a:avLst/>
            </a:prstGeom>
            <a:ln w="76200">
              <a:solidFill>
                <a:srgbClr val="3FA49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FE1DA08F-297C-43D8-A415-4E483A69A1F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570595" y="3835479"/>
              <a:ext cx="322750" cy="154644"/>
            </a:xfrm>
            <a:prstGeom prst="line">
              <a:avLst/>
            </a:prstGeom>
            <a:ln w="76200">
              <a:solidFill>
                <a:srgbClr val="3FA49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E2F72F4C-54AE-4B7C-B52F-A1D5A95D28C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954429" y="3588880"/>
              <a:ext cx="1268151" cy="640220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83" name="Graphic 82" descr="Battery charging">
            <a:extLst>
              <a:ext uri="{FF2B5EF4-FFF2-40B4-BE49-F238E27FC236}">
                <a16:creationId xmlns:a16="http://schemas.microsoft.com/office/drawing/2014/main" id="{C7D9F877-6CBF-4ED1-BC8C-00A36053A6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946586" y="3925040"/>
            <a:ext cx="914400" cy="914400"/>
          </a:xfrm>
          <a:prstGeom prst="rect">
            <a:avLst/>
          </a:prstGeom>
        </p:spPr>
      </p:pic>
      <p:pic>
        <p:nvPicPr>
          <p:cNvPr id="87" name="Graphic 86" descr="Crane">
            <a:extLst>
              <a:ext uri="{FF2B5EF4-FFF2-40B4-BE49-F238E27FC236}">
                <a16:creationId xmlns:a16="http://schemas.microsoft.com/office/drawing/2014/main" id="{4E5A2284-7554-4DC5-9993-A107184C417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386035" y="2412525"/>
            <a:ext cx="1368684" cy="1368684"/>
          </a:xfrm>
          <a:prstGeom prst="rect">
            <a:avLst/>
          </a:prstGeom>
        </p:spPr>
      </p:pic>
      <p:sp>
        <p:nvSpPr>
          <p:cNvPr id="92" name="Rectangle 91">
            <a:extLst>
              <a:ext uri="{FF2B5EF4-FFF2-40B4-BE49-F238E27FC236}">
                <a16:creationId xmlns:a16="http://schemas.microsoft.com/office/drawing/2014/main" id="{B6DB4D1B-52B0-460C-8315-74E2F0519451}"/>
              </a:ext>
            </a:extLst>
          </p:cNvPr>
          <p:cNvSpPr/>
          <p:nvPr/>
        </p:nvSpPr>
        <p:spPr>
          <a:xfrm>
            <a:off x="4157265" y="3761332"/>
            <a:ext cx="1712328" cy="707886"/>
          </a:xfrm>
          <a:prstGeom prst="rect">
            <a:avLst/>
          </a:prstGeom>
          <a:noFill/>
        </p:spPr>
        <p:txBody>
          <a:bodyPr spcFirstLastPara="1" wrap="none" lIns="91440" tIns="45720" rIns="91440" bIns="45720" numCol="1" anchor="t">
            <a:prstTxWarp prst="textArchDown">
              <a:avLst>
                <a:gd name="adj" fmla="val 1048074"/>
              </a:avLst>
            </a:prstTxWarp>
            <a:spAutoFit/>
          </a:bodyPr>
          <a:lstStyle/>
          <a:p>
            <a:pPr algn="ctr"/>
            <a:r>
              <a:rPr lang="en-US" sz="4000" b="1">
                <a:ln w="22225">
                  <a:noFill/>
                  <a:prstDash val="solid"/>
                </a:ln>
                <a:solidFill>
                  <a:srgbClr val="AF6E8E"/>
                </a:solidFill>
                <a:latin typeface="Tahoma"/>
                <a:ea typeface="Tahoma"/>
                <a:cs typeface="Tahoma"/>
              </a:rPr>
              <a:t>Structure</a:t>
            </a:r>
            <a:endParaRPr lang="en-US"/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8BACD793-E57F-4CA5-B02A-BF103B482831}"/>
              </a:ext>
            </a:extLst>
          </p:cNvPr>
          <p:cNvSpPr/>
          <p:nvPr/>
        </p:nvSpPr>
        <p:spPr>
          <a:xfrm rot="183689">
            <a:off x="6736807" y="3367571"/>
            <a:ext cx="1433854" cy="618509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>
                <a:gd name="adj" fmla="val 11398629"/>
              </a:avLst>
            </a:prstTxWarp>
            <a:spAutoFit/>
          </a:bodyPr>
          <a:lstStyle/>
          <a:p>
            <a:pPr algn="ctr"/>
            <a:r>
              <a:rPr lang="en-US" sz="4000" b="1">
                <a:ln w="22225">
                  <a:noFill/>
                  <a:prstDash val="solid"/>
                </a:ln>
                <a:solidFill>
                  <a:srgbClr val="00769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POWER</a:t>
            </a:r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1BE67DFA-D358-411B-BFB4-199074C805F5}"/>
              </a:ext>
            </a:extLst>
          </p:cNvPr>
          <p:cNvSpPr/>
          <p:nvPr/>
        </p:nvSpPr>
        <p:spPr>
          <a:xfrm rot="20702532">
            <a:off x="9027243" y="3255497"/>
            <a:ext cx="2672603" cy="1612852"/>
          </a:xfrm>
          <a:prstGeom prst="rect">
            <a:avLst/>
          </a:prstGeom>
          <a:noFill/>
        </p:spPr>
        <p:txBody>
          <a:bodyPr spcFirstLastPara="1" wrap="none" lIns="91440" tIns="45720" rIns="91440" bIns="45720" numCol="1" anchor="t">
            <a:prstTxWarp prst="textArchDown">
              <a:avLst>
                <a:gd name="adj" fmla="val 938896"/>
              </a:avLst>
            </a:prstTxWarp>
            <a:spAutoFit/>
          </a:bodyPr>
          <a:lstStyle/>
          <a:p>
            <a:pPr algn="ctr"/>
            <a:r>
              <a:rPr lang="en-US" sz="4000" b="1">
                <a:ln w="22225">
                  <a:noFill/>
                  <a:prstDash val="solid"/>
                </a:ln>
                <a:solidFill>
                  <a:srgbClr val="3FA492"/>
                </a:solidFill>
                <a:latin typeface="Tahoma"/>
                <a:ea typeface="Tahoma"/>
                <a:cs typeface="Tahoma"/>
              </a:rPr>
              <a:t>Display</a:t>
            </a:r>
            <a:endParaRPr lang="en-US" sz="4000" b="1">
              <a:ln w="22225">
                <a:noFill/>
                <a:prstDash val="solid"/>
              </a:ln>
              <a:solidFill>
                <a:srgbClr val="3FA49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Rectangle 7">
            <a:hlinkClick r:id="" action="ppaction://noaction"/>
            <a:extLst>
              <a:ext uri="{FF2B5EF4-FFF2-40B4-BE49-F238E27FC236}">
                <a16:creationId xmlns:a16="http://schemas.microsoft.com/office/drawing/2014/main" id="{BB2FA5C7-F33D-4BDE-8D81-6EB2CD4B609B}"/>
              </a:ext>
            </a:extLst>
          </p:cNvPr>
          <p:cNvSpPr/>
          <p:nvPr/>
        </p:nvSpPr>
        <p:spPr>
          <a:xfrm>
            <a:off x="0" y="5922295"/>
            <a:ext cx="12192000" cy="9357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hlinkClick r:id="" action="ppaction://noaction"/>
            <a:extLst>
              <a:ext uri="{FF2B5EF4-FFF2-40B4-BE49-F238E27FC236}">
                <a16:creationId xmlns:a16="http://schemas.microsoft.com/office/drawing/2014/main" id="{CD6E50C4-EDAB-4123-BE42-20D84B55D1C6}"/>
              </a:ext>
            </a:extLst>
          </p:cNvPr>
          <p:cNvSpPr/>
          <p:nvPr/>
        </p:nvSpPr>
        <p:spPr>
          <a:xfrm>
            <a:off x="4009680" y="2081124"/>
            <a:ext cx="2004501" cy="2011609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hlinkClick r:id="" action="ppaction://noaction"/>
            <a:extLst>
              <a:ext uri="{FF2B5EF4-FFF2-40B4-BE49-F238E27FC236}">
                <a16:creationId xmlns:a16="http://schemas.microsoft.com/office/drawing/2014/main" id="{B6DA7094-D8EB-4CF6-969A-C4D654BB41E7}"/>
              </a:ext>
            </a:extLst>
          </p:cNvPr>
          <p:cNvSpPr/>
          <p:nvPr/>
        </p:nvSpPr>
        <p:spPr>
          <a:xfrm>
            <a:off x="6650744" y="3638627"/>
            <a:ext cx="1503512" cy="1452972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3CD020A-C0E3-4FC7-B12E-8823258068C7}"/>
              </a:ext>
            </a:extLst>
          </p:cNvPr>
          <p:cNvSpPr/>
          <p:nvPr/>
        </p:nvSpPr>
        <p:spPr>
          <a:xfrm>
            <a:off x="0" y="5948832"/>
            <a:ext cx="12192000" cy="9091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E41B7EB1-DBDA-403C-B20D-667B2EE0466E}"/>
              </a:ext>
            </a:extLst>
          </p:cNvPr>
          <p:cNvCxnSpPr>
            <a:cxnSpLocks/>
          </p:cNvCxnSpPr>
          <p:nvPr/>
        </p:nvCxnSpPr>
        <p:spPr>
          <a:xfrm>
            <a:off x="5811793" y="3322320"/>
            <a:ext cx="1006202" cy="691515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Oval 39">
            <a:hlinkClick r:id="" action="ppaction://noaction"/>
            <a:extLst>
              <a:ext uri="{FF2B5EF4-FFF2-40B4-BE49-F238E27FC236}">
                <a16:creationId xmlns:a16="http://schemas.microsoft.com/office/drawing/2014/main" id="{E2B9A1E7-3FF5-448A-9FDA-659BFF2321EC}"/>
              </a:ext>
            </a:extLst>
          </p:cNvPr>
          <p:cNvSpPr/>
          <p:nvPr/>
        </p:nvSpPr>
        <p:spPr>
          <a:xfrm>
            <a:off x="8643427" y="1823593"/>
            <a:ext cx="2890905" cy="2709727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237CAA5-73A1-F1B0-0E1A-8A4005B0BC93}"/>
              </a:ext>
            </a:extLst>
          </p:cNvPr>
          <p:cNvGrpSpPr/>
          <p:nvPr/>
        </p:nvGrpSpPr>
        <p:grpSpPr>
          <a:xfrm>
            <a:off x="1287066" y="2596754"/>
            <a:ext cx="1682352" cy="2444353"/>
            <a:chOff x="1287066" y="2596754"/>
            <a:chExt cx="1682352" cy="2444353"/>
          </a:xfrm>
        </p:grpSpPr>
        <p:pic>
          <p:nvPicPr>
            <p:cNvPr id="12" name="Graphic 13" descr="Speedometer Low with solid fill">
              <a:extLst>
                <a:ext uri="{FF2B5EF4-FFF2-40B4-BE49-F238E27FC236}">
                  <a16:creationId xmlns:a16="http://schemas.microsoft.com/office/drawing/2014/main" id="{90CF5C2B-F077-0AF3-CE2F-A4CBB741CBE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287066" y="2596754"/>
              <a:ext cx="1682352" cy="1664493"/>
            </a:xfrm>
            <a:prstGeom prst="rect">
              <a:avLst/>
            </a:prstGeom>
          </p:spPr>
        </p:pic>
        <p:pic>
          <p:nvPicPr>
            <p:cNvPr id="14" name="Graphic 14" descr="Abacus with solid fill">
              <a:extLst>
                <a:ext uri="{FF2B5EF4-FFF2-40B4-BE49-F238E27FC236}">
                  <a16:creationId xmlns:a16="http://schemas.microsoft.com/office/drawing/2014/main" id="{56AAF680-F4C8-7F28-2E3C-81DD69F215E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1549003" y="3894534"/>
              <a:ext cx="1158479" cy="1146573"/>
            </a:xfrm>
            <a:prstGeom prst="rect">
              <a:avLst/>
            </a:prstGeom>
          </p:spPr>
        </p:pic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19EE2F29-7438-1217-A589-351C7196E0B0}"/>
              </a:ext>
            </a:extLst>
          </p:cNvPr>
          <p:cNvGrpSpPr/>
          <p:nvPr/>
        </p:nvGrpSpPr>
        <p:grpSpPr>
          <a:xfrm>
            <a:off x="9186864" y="2352675"/>
            <a:ext cx="1801415" cy="1837133"/>
            <a:chOff x="9186864" y="2352675"/>
            <a:chExt cx="1801415" cy="1837133"/>
          </a:xfrm>
        </p:grpSpPr>
        <p:pic>
          <p:nvPicPr>
            <p:cNvPr id="15" name="Graphic 15" descr="Projector screen with solid fill">
              <a:extLst>
                <a:ext uri="{FF2B5EF4-FFF2-40B4-BE49-F238E27FC236}">
                  <a16:creationId xmlns:a16="http://schemas.microsoft.com/office/drawing/2014/main" id="{CBFE22D0-96EB-D4AE-C3B8-49A17C64638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9186864" y="2352675"/>
              <a:ext cx="1801415" cy="1837133"/>
            </a:xfrm>
            <a:prstGeom prst="rect">
              <a:avLst/>
            </a:prstGeom>
          </p:spPr>
        </p:pic>
        <p:pic>
          <p:nvPicPr>
            <p:cNvPr id="17" name="Graphic 17" descr="List with solid fill">
              <a:extLst>
                <a:ext uri="{FF2B5EF4-FFF2-40B4-BE49-F238E27FC236}">
                  <a16:creationId xmlns:a16="http://schemas.microsoft.com/office/drawing/2014/main" id="{F9929991-3A97-FFD7-7B3A-35354AC1C13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9728597" y="2757486"/>
              <a:ext cx="723901" cy="706042"/>
            </a:xfrm>
            <a:prstGeom prst="rect">
              <a:avLst/>
            </a:prstGeom>
          </p:spPr>
        </p:pic>
      </p:grp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A6A00D21-916D-2043-A969-1B09F57F7557}"/>
              </a:ext>
            </a:extLst>
          </p:cNvPr>
          <p:cNvSpPr/>
          <p:nvPr/>
        </p:nvSpPr>
        <p:spPr>
          <a:xfrm rot="1620000">
            <a:off x="5778246" y="3342894"/>
            <a:ext cx="256032" cy="140208"/>
          </a:xfrm>
          <a:prstGeom prst="roundRect">
            <a:avLst/>
          </a:prstGeom>
          <a:solidFill>
            <a:srgbClr val="ECC7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EDF8FE8C-F8CB-A1D4-6F84-D6090B4E1127}"/>
              </a:ext>
            </a:extLst>
          </p:cNvPr>
          <p:cNvSpPr/>
          <p:nvPr/>
        </p:nvSpPr>
        <p:spPr>
          <a:xfrm rot="-1260000">
            <a:off x="3967734" y="3196590"/>
            <a:ext cx="256032" cy="140208"/>
          </a:xfrm>
          <a:prstGeom prst="roundRect">
            <a:avLst/>
          </a:prstGeom>
          <a:solidFill>
            <a:srgbClr val="ECC7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97419C7-55B3-B8A4-CE00-855BF564AB2B}"/>
              </a:ext>
            </a:extLst>
          </p:cNvPr>
          <p:cNvSpPr txBox="1"/>
          <p:nvPr/>
        </p:nvSpPr>
        <p:spPr>
          <a:xfrm>
            <a:off x="3974592" y="2322576"/>
            <a:ext cx="2133600" cy="181588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b="1">
                <a:solidFill>
                  <a:srgbClr val="7030A0"/>
                </a:solidFill>
                <a:latin typeface="Tahoma"/>
                <a:ea typeface="+mn-lt"/>
                <a:cs typeface="+mn-lt"/>
              </a:rPr>
              <a:t>We must ensure that the stress and strain incurred by the material at 77 K is not more than the material bounds.</a:t>
            </a:r>
            <a:endParaRPr lang="en-US" sz="1600" b="1">
              <a:solidFill>
                <a:srgbClr val="7030A0"/>
              </a:solidFill>
              <a:latin typeface="Tahoma"/>
              <a:ea typeface="Tahoma"/>
              <a:cs typeface="Tahoma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B61FE500-137C-3AE2-B46D-E7B4BCC857CE}"/>
              </a:ext>
            </a:extLst>
          </p:cNvPr>
          <p:cNvSpPr/>
          <p:nvPr/>
        </p:nvSpPr>
        <p:spPr>
          <a:xfrm rot="20580000">
            <a:off x="7874609" y="4106147"/>
            <a:ext cx="310896" cy="140208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34FE8B0-E5D3-7137-CC4B-0F24D15AD8DB}"/>
              </a:ext>
            </a:extLst>
          </p:cNvPr>
          <p:cNvSpPr txBox="1"/>
          <p:nvPr/>
        </p:nvSpPr>
        <p:spPr>
          <a:xfrm>
            <a:off x="6449568" y="3992880"/>
            <a:ext cx="2005584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>
                <a:solidFill>
                  <a:srgbClr val="236192"/>
                </a:solidFill>
                <a:latin typeface="Tahoma"/>
              </a:rPr>
              <a:t>Power source </a:t>
            </a:r>
            <a:endParaRPr lang="en-US">
              <a:solidFill>
                <a:srgbClr val="000000"/>
              </a:solidFill>
              <a:latin typeface="Calibri" panose="020F0502020204030204"/>
              <a:cs typeface="Calibri" panose="020F0502020204030204"/>
            </a:endParaRPr>
          </a:p>
          <a:p>
            <a:pPr algn="ctr"/>
            <a:r>
              <a:rPr lang="en-US" b="1">
                <a:solidFill>
                  <a:srgbClr val="236192"/>
                </a:solidFill>
                <a:latin typeface="Tahoma"/>
              </a:rPr>
              <a:t>supplies at least 12V</a:t>
            </a:r>
            <a:r>
              <a:rPr lang="en-US">
                <a:latin typeface="Tahoma"/>
                <a:ea typeface="Tahoma"/>
                <a:cs typeface="Tahoma"/>
              </a:rPr>
              <a:t>​</a:t>
            </a:r>
            <a:endParaRPr lang="en-US">
              <a:cs typeface="Calibri" panose="020F0502020204030204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1ED18D14-F346-4DC9-B908-B9D1177AF14F}"/>
              </a:ext>
            </a:extLst>
          </p:cNvPr>
          <p:cNvSpPr/>
          <p:nvPr/>
        </p:nvSpPr>
        <p:spPr>
          <a:xfrm rot="-1260000">
            <a:off x="3156966" y="3507486"/>
            <a:ext cx="256032" cy="140208"/>
          </a:xfrm>
          <a:prstGeom prst="roundRect">
            <a:avLst/>
          </a:prstGeom>
          <a:solidFill>
            <a:srgbClr val="FAB4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A5B7D0B5-0D65-EBA0-3E59-C523E22124F3}"/>
              </a:ext>
            </a:extLst>
          </p:cNvPr>
          <p:cNvSpPr/>
          <p:nvPr/>
        </p:nvSpPr>
        <p:spPr>
          <a:xfrm rot="1920000">
            <a:off x="6674358" y="3952494"/>
            <a:ext cx="256032" cy="140208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CA8E3695-D21E-0BA8-18D5-EE5974AD9646}"/>
              </a:ext>
            </a:extLst>
          </p:cNvPr>
          <p:cNvSpPr/>
          <p:nvPr/>
        </p:nvSpPr>
        <p:spPr>
          <a:xfrm rot="-1260000">
            <a:off x="8840240" y="3606239"/>
            <a:ext cx="451104" cy="140208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F42C32D-C28B-68F7-79CA-044985AE7732}"/>
              </a:ext>
            </a:extLst>
          </p:cNvPr>
          <p:cNvSpPr txBox="1"/>
          <p:nvPr/>
        </p:nvSpPr>
        <p:spPr>
          <a:xfrm>
            <a:off x="743712" y="3157728"/>
            <a:ext cx="2767584" cy="15696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b="1">
                <a:solidFill>
                  <a:srgbClr val="C00000"/>
                </a:solidFill>
                <a:latin typeface="Tahoma"/>
                <a:ea typeface="+mn-lt"/>
                <a:cs typeface="+mn-lt"/>
              </a:rPr>
              <a:t>The critical target dealing with the measurement system is the prevention of snapping or fracturing while exposed to LN2. </a:t>
            </a:r>
            <a:endParaRPr lang="en-US" sz="1600">
              <a:solidFill>
                <a:srgbClr val="C00000"/>
              </a:solidFill>
              <a:latin typeface="Tahoma"/>
              <a:ea typeface="Tahoma"/>
              <a:cs typeface="Tahoma"/>
            </a:endParaRP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7C7B4431-0E3A-7588-94AF-FC6A70B94A8B}"/>
              </a:ext>
            </a:extLst>
          </p:cNvPr>
          <p:cNvSpPr/>
          <p:nvPr/>
        </p:nvSpPr>
        <p:spPr>
          <a:xfrm>
            <a:off x="810768" y="2752344"/>
            <a:ext cx="2633472" cy="2481072"/>
          </a:xfrm>
          <a:prstGeom prst="ellipse">
            <a:avLst/>
          </a:prstGeom>
          <a:solidFill>
            <a:srgbClr val="FAB4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F4022335-3808-924A-2257-6AAD405A22A4}"/>
              </a:ext>
            </a:extLst>
          </p:cNvPr>
          <p:cNvGrpSpPr/>
          <p:nvPr/>
        </p:nvGrpSpPr>
        <p:grpSpPr>
          <a:xfrm>
            <a:off x="1280970" y="2645522"/>
            <a:ext cx="1682352" cy="2444353"/>
            <a:chOff x="1287066" y="2596754"/>
            <a:chExt cx="1682352" cy="2444353"/>
          </a:xfrm>
        </p:grpSpPr>
        <p:pic>
          <p:nvPicPr>
            <p:cNvPr id="42" name="Graphic 14" descr="Abacus with solid fill">
              <a:extLst>
                <a:ext uri="{FF2B5EF4-FFF2-40B4-BE49-F238E27FC236}">
                  <a16:creationId xmlns:a16="http://schemas.microsoft.com/office/drawing/2014/main" id="{3441875F-2280-7289-E26C-0A875FD2F72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1549003" y="3894534"/>
              <a:ext cx="1158479" cy="1146573"/>
            </a:xfrm>
            <a:prstGeom prst="rect">
              <a:avLst/>
            </a:prstGeom>
          </p:spPr>
        </p:pic>
        <p:pic>
          <p:nvPicPr>
            <p:cNvPr id="39" name="Graphic 13" descr="Speedometer Low with solid fill">
              <a:extLst>
                <a:ext uri="{FF2B5EF4-FFF2-40B4-BE49-F238E27FC236}">
                  <a16:creationId xmlns:a16="http://schemas.microsoft.com/office/drawing/2014/main" id="{077A48C5-AF73-16C7-178D-174406ECC3E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287066" y="2596754"/>
              <a:ext cx="1682352" cy="1664493"/>
            </a:xfrm>
            <a:prstGeom prst="rect">
              <a:avLst/>
            </a:prstGeom>
          </p:spPr>
        </p:pic>
      </p:grpSp>
      <p:sp>
        <p:nvSpPr>
          <p:cNvPr id="48" name="Oval 47">
            <a:extLst>
              <a:ext uri="{FF2B5EF4-FFF2-40B4-BE49-F238E27FC236}">
                <a16:creationId xmlns:a16="http://schemas.microsoft.com/office/drawing/2014/main" id="{8350B2FA-56FA-5C69-65AE-9D9D41049F88}"/>
              </a:ext>
            </a:extLst>
          </p:cNvPr>
          <p:cNvSpPr/>
          <p:nvPr/>
        </p:nvSpPr>
        <p:spPr>
          <a:xfrm>
            <a:off x="3965067" y="2005202"/>
            <a:ext cx="2133600" cy="2097024"/>
          </a:xfrm>
          <a:prstGeom prst="ellipse">
            <a:avLst/>
          </a:prstGeom>
          <a:solidFill>
            <a:srgbClr val="ECC7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" name="Graphic 50" descr="Crane">
            <a:extLst>
              <a:ext uri="{FF2B5EF4-FFF2-40B4-BE49-F238E27FC236}">
                <a16:creationId xmlns:a16="http://schemas.microsoft.com/office/drawing/2014/main" id="{261211D7-5B05-E824-790F-B607747742A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404323" y="2369853"/>
            <a:ext cx="1368684" cy="1368684"/>
          </a:xfrm>
          <a:prstGeom prst="rect">
            <a:avLst/>
          </a:prstGeom>
        </p:spPr>
      </p:pic>
      <p:sp>
        <p:nvSpPr>
          <p:cNvPr id="54" name="Oval 53">
            <a:extLst>
              <a:ext uri="{FF2B5EF4-FFF2-40B4-BE49-F238E27FC236}">
                <a16:creationId xmlns:a16="http://schemas.microsoft.com/office/drawing/2014/main" id="{65463D3E-9529-40A7-4537-9046441403CC}"/>
              </a:ext>
            </a:extLst>
          </p:cNvPr>
          <p:cNvSpPr/>
          <p:nvPr/>
        </p:nvSpPr>
        <p:spPr>
          <a:xfrm>
            <a:off x="6601968" y="3581400"/>
            <a:ext cx="1645920" cy="1566672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2" name="Graphic 51" descr="Battery charging">
            <a:extLst>
              <a:ext uri="{FF2B5EF4-FFF2-40B4-BE49-F238E27FC236}">
                <a16:creationId xmlns:a16="http://schemas.microsoft.com/office/drawing/2014/main" id="{6EF4BCB3-026F-C58E-6CA7-22889F23F2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964873" y="3906751"/>
            <a:ext cx="914400" cy="914400"/>
          </a:xfrm>
          <a:prstGeom prst="rect">
            <a:avLst/>
          </a:prstGeom>
        </p:spPr>
      </p:pic>
      <p:sp>
        <p:nvSpPr>
          <p:cNvPr id="61" name="TextBox 60">
            <a:extLst>
              <a:ext uri="{FF2B5EF4-FFF2-40B4-BE49-F238E27FC236}">
                <a16:creationId xmlns:a16="http://schemas.microsoft.com/office/drawing/2014/main" id="{F370E929-BDB0-AB97-3585-3344573164A4}"/>
              </a:ext>
            </a:extLst>
          </p:cNvPr>
          <p:cNvSpPr txBox="1"/>
          <p:nvPr/>
        </p:nvSpPr>
        <p:spPr>
          <a:xfrm>
            <a:off x="8723376" y="2456688"/>
            <a:ext cx="2724911" cy="15696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b="1">
                <a:solidFill>
                  <a:srgbClr val="205C4D"/>
                </a:solidFill>
                <a:latin typeface="Tahoma"/>
                <a:ea typeface="Tahoma"/>
                <a:cs typeface="Calibri"/>
              </a:rPr>
              <a:t>The critical target for the display aspect is ensuring that our values are presented in a recognizable and presentable manner.</a:t>
            </a:r>
            <a:endParaRPr lang="en-US" sz="1600" b="1">
              <a:solidFill>
                <a:srgbClr val="205C4D"/>
              </a:solidFill>
              <a:latin typeface="Tahoma"/>
              <a:ea typeface="Tahoma"/>
              <a:cs typeface="Tahoma"/>
            </a:endParaRPr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675416BE-0A16-CA5B-23C2-FE29CA77BF25}"/>
              </a:ext>
            </a:extLst>
          </p:cNvPr>
          <p:cNvSpPr/>
          <p:nvPr/>
        </p:nvSpPr>
        <p:spPr>
          <a:xfrm>
            <a:off x="8789670" y="1989582"/>
            <a:ext cx="2572512" cy="2499360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7" name="Group 56">
            <a:extLst>
              <a:ext uri="{FF2B5EF4-FFF2-40B4-BE49-F238E27FC236}">
                <a16:creationId xmlns:a16="http://schemas.microsoft.com/office/drawing/2014/main" id="{8CC8F50B-904B-9464-040F-48DDCF738834}"/>
              </a:ext>
            </a:extLst>
          </p:cNvPr>
          <p:cNvGrpSpPr/>
          <p:nvPr/>
        </p:nvGrpSpPr>
        <p:grpSpPr>
          <a:xfrm>
            <a:off x="9174672" y="2322194"/>
            <a:ext cx="1801415" cy="1837133"/>
            <a:chOff x="9186864" y="2352675"/>
            <a:chExt cx="1801415" cy="1837133"/>
          </a:xfrm>
        </p:grpSpPr>
        <p:pic>
          <p:nvPicPr>
            <p:cNvPr id="59" name="Graphic 15" descr="Projector screen with solid fill">
              <a:extLst>
                <a:ext uri="{FF2B5EF4-FFF2-40B4-BE49-F238E27FC236}">
                  <a16:creationId xmlns:a16="http://schemas.microsoft.com/office/drawing/2014/main" id="{294C9522-1F67-CF58-1445-BA20745250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9186864" y="2352675"/>
              <a:ext cx="1801415" cy="1837133"/>
            </a:xfrm>
            <a:prstGeom prst="rect">
              <a:avLst/>
            </a:prstGeom>
          </p:spPr>
        </p:pic>
        <p:pic>
          <p:nvPicPr>
            <p:cNvPr id="60" name="Graphic 17" descr="List with solid fill">
              <a:extLst>
                <a:ext uri="{FF2B5EF4-FFF2-40B4-BE49-F238E27FC236}">
                  <a16:creationId xmlns:a16="http://schemas.microsoft.com/office/drawing/2014/main" id="{E16E80D2-9AD3-6A9C-BB69-362D33400340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9728597" y="2757486"/>
              <a:ext cx="723901" cy="706042"/>
            </a:xfrm>
            <a:prstGeom prst="rect">
              <a:avLst/>
            </a:prstGeom>
          </p:spPr>
        </p:pic>
      </p:grpSp>
      <p:pic>
        <p:nvPicPr>
          <p:cNvPr id="6" name="Picture 2" descr="Symbols of NASA | NASA">
            <a:extLst>
              <a:ext uri="{FF2B5EF4-FFF2-40B4-BE49-F238E27FC236}">
                <a16:creationId xmlns:a16="http://schemas.microsoft.com/office/drawing/2014/main" id="{489E004E-2315-8AB3-3E87-858F082E88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1120" y="38845"/>
            <a:ext cx="1747422" cy="873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Slide Number Placeholder 2">
            <a:extLst>
              <a:ext uri="{FF2B5EF4-FFF2-40B4-BE49-F238E27FC236}">
                <a16:creationId xmlns:a16="http://schemas.microsoft.com/office/drawing/2014/main" id="{2F091991-F14E-0B3B-CEFB-0714D9767179}"/>
              </a:ext>
            </a:extLst>
          </p:cNvPr>
          <p:cNvSpPr txBox="1">
            <a:spLocks/>
          </p:cNvSpPr>
          <p:nvPr/>
        </p:nvSpPr>
        <p:spPr>
          <a:xfrm>
            <a:off x="5746630" y="6133161"/>
            <a:ext cx="704088" cy="365125"/>
          </a:xfrm>
          <a:prstGeom prst="rect">
            <a:avLst/>
          </a:prstGeom>
        </p:spPr>
        <p:txBody>
          <a:bodyPr lIns="91440" tIns="45720" rIns="91440" bIns="45720" anchor="t"/>
          <a:lstStyle>
            <a:defPPr>
              <a:defRPr lang="en-US"/>
            </a:defPPr>
            <a:lvl1pPr marL="0" algn="r" defTabSz="914400" rtl="0" eaLnBrk="1" latinLnBrk="0" hangingPunct="1"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6F1FABC0-072B-4F22-8F9B-95A9D10B0206}" type="slidenum">
              <a:rPr lang="en-US" smtClean="0"/>
              <a:pPr algn="ctr"/>
              <a:t>42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2B371CB-DDC2-E83D-BE7D-A7C5AC6BE3D9}"/>
              </a:ext>
            </a:extLst>
          </p:cNvPr>
          <p:cNvSpPr txBox="1"/>
          <p:nvPr/>
        </p:nvSpPr>
        <p:spPr>
          <a:xfrm>
            <a:off x="10710050" y="5567122"/>
            <a:ext cx="1747422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>
                <a:ea typeface="+mn-lt"/>
                <a:cs typeface="+mn-lt"/>
              </a:rPr>
              <a:t>Bryson Peters</a:t>
            </a:r>
          </a:p>
        </p:txBody>
      </p:sp>
    </p:spTree>
    <p:extLst>
      <p:ext uri="{BB962C8B-B14F-4D97-AF65-F5344CB8AC3E}">
        <p14:creationId xmlns:p14="http://schemas.microsoft.com/office/powerpoint/2010/main" val="33209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32" grpId="0"/>
      <p:bldP spid="47" grpId="0" animBg="1"/>
      <p:bldP spid="48" grpId="0" animBg="1"/>
      <p:bldP spid="54" grpId="0" animBg="1"/>
      <p:bldP spid="61" grpId="0"/>
      <p:bldP spid="62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" name="Group 46">
            <a:extLst>
              <a:ext uri="{FF2B5EF4-FFF2-40B4-BE49-F238E27FC236}">
                <a16:creationId xmlns:a16="http://schemas.microsoft.com/office/drawing/2014/main" id="{08148AAF-E8CA-4AFF-A2CD-A5650AACD50E}"/>
              </a:ext>
            </a:extLst>
          </p:cNvPr>
          <p:cNvGrpSpPr/>
          <p:nvPr/>
        </p:nvGrpSpPr>
        <p:grpSpPr>
          <a:xfrm>
            <a:off x="500902" y="1978035"/>
            <a:ext cx="2422907" cy="2842536"/>
            <a:chOff x="1191465" y="1926796"/>
            <a:chExt cx="2422907" cy="2842536"/>
          </a:xfrm>
        </p:grpSpPr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2796060F-6FB6-4FF3-BC89-ECC8669D8E7F}"/>
                </a:ext>
              </a:extLst>
            </p:cNvPr>
            <p:cNvSpPr/>
            <p:nvPr/>
          </p:nvSpPr>
          <p:spPr>
            <a:xfrm>
              <a:off x="1191465" y="1926796"/>
              <a:ext cx="2422907" cy="2370719"/>
            </a:xfrm>
            <a:prstGeom prst="ellipse">
              <a:avLst/>
            </a:prstGeom>
            <a:solidFill>
              <a:srgbClr val="B586D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74125704-E60B-482C-933E-2FCB70866A22}"/>
                </a:ext>
              </a:extLst>
            </p:cNvPr>
            <p:cNvSpPr txBox="1"/>
            <p:nvPr/>
          </p:nvSpPr>
          <p:spPr>
            <a:xfrm>
              <a:off x="1489046" y="4307667"/>
              <a:ext cx="1827744" cy="461665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/>
              <a:r>
                <a:rPr lang="en-US" sz="2400" b="1">
                  <a:latin typeface="Arial"/>
                  <a:ea typeface="Tahoma"/>
                  <a:cs typeface="Tahoma"/>
                </a:rPr>
                <a:t>Brainstorm</a:t>
              </a: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304CFA15-CE78-4F1C-A692-B62CB24A4918}"/>
              </a:ext>
            </a:extLst>
          </p:cNvPr>
          <p:cNvGrpSpPr/>
          <p:nvPr/>
        </p:nvGrpSpPr>
        <p:grpSpPr>
          <a:xfrm>
            <a:off x="3355501" y="1905715"/>
            <a:ext cx="2575979" cy="2914518"/>
            <a:chOff x="4797909" y="1871433"/>
            <a:chExt cx="2575979" cy="2914518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701F595B-3630-4F51-8CD9-D5560BBF9C38}"/>
                </a:ext>
              </a:extLst>
            </p:cNvPr>
            <p:cNvSpPr/>
            <p:nvPr/>
          </p:nvSpPr>
          <p:spPr>
            <a:xfrm>
              <a:off x="4797909" y="1926796"/>
              <a:ext cx="2422907" cy="2370719"/>
            </a:xfrm>
            <a:prstGeom prst="ellipse">
              <a:avLst/>
            </a:prstGeom>
            <a:solidFill>
              <a:srgbClr val="6FBBAD">
                <a:alpha val="8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6" name="Graphic 35" descr="Dice">
              <a:extLst>
                <a:ext uri="{FF2B5EF4-FFF2-40B4-BE49-F238E27FC236}">
                  <a16:creationId xmlns:a16="http://schemas.microsoft.com/office/drawing/2014/main" id="{D8BBCCF2-D085-4C2D-88BA-1E5B7450AE3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815744" y="1871433"/>
              <a:ext cx="2558144" cy="2558144"/>
            </a:xfrm>
            <a:prstGeom prst="rect">
              <a:avLst/>
            </a:prstGeom>
          </p:spPr>
        </p:pic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C86BD3A3-1B58-4989-84C1-78340AAF9784}"/>
                </a:ext>
              </a:extLst>
            </p:cNvPr>
            <p:cNvSpPr txBox="1"/>
            <p:nvPr/>
          </p:nvSpPr>
          <p:spPr>
            <a:xfrm>
              <a:off x="4849677" y="4324286"/>
              <a:ext cx="2295557" cy="461665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/>
              <a:r>
                <a:rPr lang="en-US" sz="2400" b="1">
                  <a:latin typeface="Arial"/>
                  <a:ea typeface="Tahoma"/>
                  <a:cs typeface="Tahoma"/>
                </a:rPr>
                <a:t>Crap Shoot</a:t>
              </a:r>
              <a:endParaRPr lang="en-US" sz="2400" b="1">
                <a:latin typeface="Arial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073A8B13-EA74-411F-8179-C1E24CB620BC}"/>
              </a:ext>
            </a:extLst>
          </p:cNvPr>
          <p:cNvGrpSpPr/>
          <p:nvPr/>
        </p:nvGrpSpPr>
        <p:grpSpPr>
          <a:xfrm>
            <a:off x="5873448" y="1961078"/>
            <a:ext cx="2943062" cy="2858056"/>
            <a:chOff x="7983364" y="1926970"/>
            <a:chExt cx="2943062" cy="2858056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5F6CC3CF-5F06-46FF-B2F8-195D691D2FAE}"/>
                </a:ext>
              </a:extLst>
            </p:cNvPr>
            <p:cNvSpPr/>
            <p:nvPr/>
          </p:nvSpPr>
          <p:spPr>
            <a:xfrm>
              <a:off x="8503519" y="1926970"/>
              <a:ext cx="2422907" cy="2370719"/>
            </a:xfrm>
            <a:prstGeom prst="ellipse">
              <a:avLst/>
            </a:prstGeom>
            <a:solidFill>
              <a:srgbClr val="5C93AA">
                <a:alpha val="8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8" name="Graphic 37" descr="Chameleon">
              <a:extLst>
                <a:ext uri="{FF2B5EF4-FFF2-40B4-BE49-F238E27FC236}">
                  <a16:creationId xmlns:a16="http://schemas.microsoft.com/office/drawing/2014/main" id="{5F11E4A0-659D-4279-8624-480A37F298A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 rot="19620000">
              <a:off x="7983364" y="2357577"/>
              <a:ext cx="1841483" cy="1841483"/>
            </a:xfrm>
            <a:prstGeom prst="rect">
              <a:avLst/>
            </a:prstGeom>
          </p:spPr>
        </p:pic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140AD720-A7B2-48F5-9EBE-E7F05B3F581B}"/>
                </a:ext>
              </a:extLst>
            </p:cNvPr>
            <p:cNvSpPr txBox="1"/>
            <p:nvPr/>
          </p:nvSpPr>
          <p:spPr>
            <a:xfrm>
              <a:off x="8585022" y="4323361"/>
              <a:ext cx="2295557" cy="461665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/>
              <a:r>
                <a:rPr lang="en-US" sz="2400" b="1">
                  <a:latin typeface="Arial"/>
                  <a:ea typeface="Tahoma"/>
                  <a:cs typeface="Tahoma"/>
                </a:rPr>
                <a:t>Biomimicry</a:t>
              </a:r>
            </a:p>
          </p:txBody>
        </p:sp>
      </p:grpSp>
      <p:pic>
        <p:nvPicPr>
          <p:cNvPr id="53" name="Graphic 52" descr="Thought">
            <a:extLst>
              <a:ext uri="{FF2B5EF4-FFF2-40B4-BE49-F238E27FC236}">
                <a16:creationId xmlns:a16="http://schemas.microsoft.com/office/drawing/2014/main" id="{86486060-36B4-4869-9FBB-0D36B62C499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02622" y="1752463"/>
            <a:ext cx="2606337" cy="2606337"/>
          </a:xfrm>
          <a:prstGeom prst="rect">
            <a:avLst/>
          </a:prstGeom>
        </p:spPr>
      </p:pic>
      <p:sp>
        <p:nvSpPr>
          <p:cNvPr id="19" name="Rectangle 18">
            <a:hlinkClick r:id="" action="ppaction://noaction"/>
            <a:extLst>
              <a:ext uri="{FF2B5EF4-FFF2-40B4-BE49-F238E27FC236}">
                <a16:creationId xmlns:a16="http://schemas.microsoft.com/office/drawing/2014/main" id="{FBE3E68A-A5C7-4F3D-A1B0-5A5AEE59A872}"/>
              </a:ext>
            </a:extLst>
          </p:cNvPr>
          <p:cNvSpPr/>
          <p:nvPr/>
        </p:nvSpPr>
        <p:spPr>
          <a:xfrm>
            <a:off x="0" y="5922295"/>
            <a:ext cx="12192000" cy="9357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DAE9AFA-315D-2332-F616-66C27BD6E400}"/>
              </a:ext>
            </a:extLst>
          </p:cNvPr>
          <p:cNvSpPr txBox="1"/>
          <p:nvPr/>
        </p:nvSpPr>
        <p:spPr>
          <a:xfrm>
            <a:off x="819150" y="634603"/>
            <a:ext cx="5731668" cy="76944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400" b="1">
                <a:solidFill>
                  <a:srgbClr val="B7B09C"/>
                </a:solidFill>
                <a:latin typeface="Arial"/>
              </a:rPr>
              <a:t>Concept Generation</a:t>
            </a:r>
            <a:endParaRPr lang="en-US" sz="4400" b="1">
              <a:solidFill>
                <a:srgbClr val="B7B09C"/>
              </a:solidFill>
              <a:latin typeface="Arial"/>
              <a:cs typeface="Arial"/>
            </a:endParaRPr>
          </a:p>
        </p:txBody>
      </p:sp>
      <p:pic>
        <p:nvPicPr>
          <p:cNvPr id="10" name="Graphic 10" descr="Bee outline">
            <a:extLst>
              <a:ext uri="{FF2B5EF4-FFF2-40B4-BE49-F238E27FC236}">
                <a16:creationId xmlns:a16="http://schemas.microsoft.com/office/drawing/2014/main" id="{9569E874-945C-0116-FF08-F6D74E5EA48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rot="17700000">
            <a:off x="7726788" y="1678876"/>
            <a:ext cx="1116806" cy="1104899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B7C3189B-72D7-C528-167A-DD2FCE2AF0E9}"/>
              </a:ext>
            </a:extLst>
          </p:cNvPr>
          <p:cNvGrpSpPr/>
          <p:nvPr/>
        </p:nvGrpSpPr>
        <p:grpSpPr>
          <a:xfrm>
            <a:off x="9427448" y="1969665"/>
            <a:ext cx="2422907" cy="2849397"/>
            <a:chOff x="8503519" y="1926970"/>
            <a:chExt cx="2422907" cy="2849397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65D4E4F9-D2F8-0A74-6FFF-18CC3630CDA0}"/>
                </a:ext>
              </a:extLst>
            </p:cNvPr>
            <p:cNvSpPr/>
            <p:nvPr/>
          </p:nvSpPr>
          <p:spPr>
            <a:xfrm>
              <a:off x="8503519" y="1926970"/>
              <a:ext cx="2422907" cy="2370719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5CC5408-3817-821D-1380-7D5DDC2200DD}"/>
                </a:ext>
              </a:extLst>
            </p:cNvPr>
            <p:cNvSpPr txBox="1"/>
            <p:nvPr/>
          </p:nvSpPr>
          <p:spPr>
            <a:xfrm>
              <a:off x="8593681" y="4314702"/>
              <a:ext cx="2295557" cy="461665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/>
              <a:r>
                <a:rPr lang="en-US" sz="2400" b="1">
                  <a:latin typeface="Arial"/>
                  <a:ea typeface="Tahoma"/>
                  <a:cs typeface="Tahoma"/>
                </a:rPr>
                <a:t>S.C.A.M.P.E.R.</a:t>
              </a:r>
              <a:endParaRPr lang="en-US" b="1">
                <a:latin typeface="Arial"/>
                <a:cs typeface="Arial"/>
              </a:endParaRPr>
            </a:p>
          </p:txBody>
        </p:sp>
      </p:grpSp>
      <p:pic>
        <p:nvPicPr>
          <p:cNvPr id="28" name="Graphic 28" descr="Connections outline">
            <a:extLst>
              <a:ext uri="{FF2B5EF4-FFF2-40B4-BE49-F238E27FC236}">
                <a16:creationId xmlns:a16="http://schemas.microsoft.com/office/drawing/2014/main" id="{CE368298-CE31-65F9-6EDB-F82F2735FB2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9594995" y="2123690"/>
            <a:ext cx="2045493" cy="2045493"/>
          </a:xfrm>
          <a:prstGeom prst="rect">
            <a:avLst/>
          </a:prstGeom>
        </p:spPr>
      </p:pic>
      <p:pic>
        <p:nvPicPr>
          <p:cNvPr id="30" name="Graphic 30" descr="Anemone and clownfish outline">
            <a:extLst>
              <a:ext uri="{FF2B5EF4-FFF2-40B4-BE49-F238E27FC236}">
                <a16:creationId xmlns:a16="http://schemas.microsoft.com/office/drawing/2014/main" id="{46FB9C9F-B0D3-49EC-413D-1FF17BD85B0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 rot="20760000">
            <a:off x="7885994" y="2676462"/>
            <a:ext cx="1473992" cy="148589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7A4F904-9807-9B9A-BF9F-BEC953BA971E}"/>
              </a:ext>
            </a:extLst>
          </p:cNvPr>
          <p:cNvSpPr txBox="1"/>
          <p:nvPr/>
        </p:nvSpPr>
        <p:spPr>
          <a:xfrm>
            <a:off x="10550609" y="5532438"/>
            <a:ext cx="16413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Catherine Potts</a:t>
            </a:r>
          </a:p>
        </p:txBody>
      </p:sp>
      <p:pic>
        <p:nvPicPr>
          <p:cNvPr id="8" name="Picture 2" descr="Symbols of NASA | NASA">
            <a:extLst>
              <a:ext uri="{FF2B5EF4-FFF2-40B4-BE49-F238E27FC236}">
                <a16:creationId xmlns:a16="http://schemas.microsoft.com/office/drawing/2014/main" id="{B1CCDF61-97AE-A763-A02B-527FE45531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1120" y="38845"/>
            <a:ext cx="1747422" cy="873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Slide Number Placeholder 2">
            <a:extLst>
              <a:ext uri="{FF2B5EF4-FFF2-40B4-BE49-F238E27FC236}">
                <a16:creationId xmlns:a16="http://schemas.microsoft.com/office/drawing/2014/main" id="{27AFBC18-00DA-6994-8712-73900DADEE2D}"/>
              </a:ext>
            </a:extLst>
          </p:cNvPr>
          <p:cNvSpPr txBox="1">
            <a:spLocks/>
          </p:cNvSpPr>
          <p:nvPr/>
        </p:nvSpPr>
        <p:spPr>
          <a:xfrm>
            <a:off x="5746630" y="6133161"/>
            <a:ext cx="704088" cy="365125"/>
          </a:xfrm>
          <a:prstGeom prst="rect">
            <a:avLst/>
          </a:prstGeom>
        </p:spPr>
        <p:txBody>
          <a:bodyPr lIns="91440" tIns="45720" rIns="91440" bIns="45720" anchor="t"/>
          <a:lstStyle>
            <a:defPPr>
              <a:defRPr lang="en-US"/>
            </a:defPPr>
            <a:lvl1pPr marL="0" algn="r" defTabSz="914400" rtl="0" eaLnBrk="1" latinLnBrk="0" hangingPunct="1"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6F1FABC0-072B-4F22-8F9B-95A9D10B0206}" type="slidenum">
              <a:rPr lang="en-US" smtClean="0"/>
              <a:pPr algn="ctr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685603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5D9499-FDD0-C15A-1023-6C3E96597D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>
            <a:normAutofit/>
          </a:bodyPr>
          <a:lstStyle/>
          <a:p>
            <a:r>
              <a:rPr lang="en-US"/>
              <a:t>VDR3 Prototype</a:t>
            </a:r>
          </a:p>
        </p:txBody>
      </p:sp>
      <p:pic>
        <p:nvPicPr>
          <p:cNvPr id="6" name="Picture 6" descr="A picture containing floor, indoor, wall, building&#10;&#10;Description automatically generated">
            <a:extLst>
              <a:ext uri="{FF2B5EF4-FFF2-40B4-BE49-F238E27FC236}">
                <a16:creationId xmlns:a16="http://schemas.microsoft.com/office/drawing/2014/main" id="{246AD82F-C243-C550-6630-7374E7E512E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287" r="-3" b="6235"/>
          <a:stretch/>
        </p:blipFill>
        <p:spPr>
          <a:xfrm>
            <a:off x="8003890" y="1231024"/>
            <a:ext cx="3474720" cy="4099034"/>
          </a:xfrm>
          <a:prstGeom prst="rect">
            <a:avLst/>
          </a:prstGeom>
          <a:noFill/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D85FCA6-5563-E4C2-8241-FF83BA1C548D}"/>
              </a:ext>
            </a:extLst>
          </p:cNvPr>
          <p:cNvSpPr/>
          <p:nvPr/>
        </p:nvSpPr>
        <p:spPr>
          <a:xfrm>
            <a:off x="955599" y="1512444"/>
            <a:ext cx="6213530" cy="852407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88577DF-5DB8-68E3-1BD8-FDDD94326215}"/>
              </a:ext>
            </a:extLst>
          </p:cNvPr>
          <p:cNvSpPr/>
          <p:nvPr/>
        </p:nvSpPr>
        <p:spPr>
          <a:xfrm>
            <a:off x="929897" y="2854337"/>
            <a:ext cx="6213530" cy="120032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4C227AE0-15DD-1677-20DC-DC0ED332CB18}"/>
              </a:ext>
            </a:extLst>
          </p:cNvPr>
          <p:cNvSpPr/>
          <p:nvPr/>
        </p:nvSpPr>
        <p:spPr>
          <a:xfrm>
            <a:off x="929897" y="4556708"/>
            <a:ext cx="6213530" cy="852407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44B2441-8ACC-F6EC-F0EE-AD6421C85320}"/>
              </a:ext>
            </a:extLst>
          </p:cNvPr>
          <p:cNvSpPr txBox="1"/>
          <p:nvPr/>
        </p:nvSpPr>
        <p:spPr>
          <a:xfrm>
            <a:off x="1015330" y="2955479"/>
            <a:ext cx="595134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latin typeface="Arial"/>
                <a:cs typeface="Arial"/>
              </a:rPr>
              <a:t>Constructed using wooden dowels, staples, string, and super glue</a:t>
            </a:r>
          </a:p>
          <a:p>
            <a:endParaRPr lang="en-US" sz="2400" b="1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7584F09-6587-5B35-330B-1A08A115AEEF}"/>
              </a:ext>
            </a:extLst>
          </p:cNvPr>
          <p:cNvSpPr txBox="1"/>
          <p:nvPr/>
        </p:nvSpPr>
        <p:spPr>
          <a:xfrm>
            <a:off x="1015330" y="1704598"/>
            <a:ext cx="60842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latin typeface="Arial"/>
                <a:cs typeface="Arial"/>
              </a:rPr>
              <a:t>Made to represent our concept visually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AEC6D7D-E3D7-FE55-FA19-4433269173D4}"/>
              </a:ext>
            </a:extLst>
          </p:cNvPr>
          <p:cNvSpPr txBox="1"/>
          <p:nvPr/>
        </p:nvSpPr>
        <p:spPr>
          <a:xfrm>
            <a:off x="994538" y="4701441"/>
            <a:ext cx="60842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latin typeface="Arial"/>
                <a:cs typeface="Arial"/>
              </a:rPr>
              <a:t>Next prototype will be made using G-10</a:t>
            </a:r>
          </a:p>
          <a:p>
            <a:endParaRPr lang="en-US" sz="2400" b="1"/>
          </a:p>
        </p:txBody>
      </p:sp>
      <p:pic>
        <p:nvPicPr>
          <p:cNvPr id="11" name="Picture 2" descr="Symbols of NASA | NASA">
            <a:extLst>
              <a:ext uri="{FF2B5EF4-FFF2-40B4-BE49-F238E27FC236}">
                <a16:creationId xmlns:a16="http://schemas.microsoft.com/office/drawing/2014/main" id="{971DB3F9-88BF-A444-65B9-86B53C46E8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1120" y="38845"/>
            <a:ext cx="1747422" cy="873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Slide Number Placeholder 2">
            <a:extLst>
              <a:ext uri="{FF2B5EF4-FFF2-40B4-BE49-F238E27FC236}">
                <a16:creationId xmlns:a16="http://schemas.microsoft.com/office/drawing/2014/main" id="{5889FA5D-DCBE-D048-DAAE-5ECD8B97AF34}"/>
              </a:ext>
            </a:extLst>
          </p:cNvPr>
          <p:cNvSpPr txBox="1">
            <a:spLocks/>
          </p:cNvSpPr>
          <p:nvPr/>
        </p:nvSpPr>
        <p:spPr>
          <a:xfrm>
            <a:off x="5746630" y="6133161"/>
            <a:ext cx="704088" cy="365125"/>
          </a:xfrm>
          <a:prstGeom prst="rect">
            <a:avLst/>
          </a:prstGeom>
        </p:spPr>
        <p:txBody>
          <a:bodyPr lIns="91440" tIns="45720" rIns="91440" bIns="45720" anchor="t"/>
          <a:lstStyle>
            <a:defPPr>
              <a:defRPr lang="en-US"/>
            </a:defPPr>
            <a:lvl1pPr marL="0" algn="r" defTabSz="914400" rtl="0" eaLnBrk="1" latinLnBrk="0" hangingPunct="1"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6F1FABC0-072B-4F22-8F9B-95A9D10B0206}" type="slidenum">
              <a:rPr lang="en-US" smtClean="0"/>
              <a:pPr algn="ctr"/>
              <a:t>44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74F9ABB-75C5-F1C1-C3AD-8E8A9085E0BD}"/>
              </a:ext>
            </a:extLst>
          </p:cNvPr>
          <p:cNvSpPr txBox="1"/>
          <p:nvPr/>
        </p:nvSpPr>
        <p:spPr>
          <a:xfrm>
            <a:off x="11044347" y="5532438"/>
            <a:ext cx="1747422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>
                <a:ea typeface="+mn-lt"/>
                <a:cs typeface="+mn-lt"/>
              </a:rPr>
              <a:t>Trevor Lay</a:t>
            </a:r>
          </a:p>
        </p:txBody>
      </p:sp>
    </p:spTree>
    <p:extLst>
      <p:ext uri="{BB962C8B-B14F-4D97-AF65-F5344CB8AC3E}">
        <p14:creationId xmlns:p14="http://schemas.microsoft.com/office/powerpoint/2010/main" val="287520745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994D90-9847-1EF2-AE71-316AF4E7A3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/>
                <a:cs typeface="Arial"/>
              </a:rPr>
              <a:t>Design Challenges</a:t>
            </a:r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5D73182-2572-A00E-7F0B-76C0504474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45</a:t>
            </a:fld>
            <a:endParaRPr lang="en-US"/>
          </a:p>
        </p:txBody>
      </p:sp>
      <p:grpSp>
        <p:nvGrpSpPr>
          <p:cNvPr id="19" name="Google Shape;1805;p39">
            <a:extLst>
              <a:ext uri="{FF2B5EF4-FFF2-40B4-BE49-F238E27FC236}">
                <a16:creationId xmlns:a16="http://schemas.microsoft.com/office/drawing/2014/main" id="{DD0FF786-4FE4-810D-CBD1-BCE2F5A9A31D}"/>
              </a:ext>
            </a:extLst>
          </p:cNvPr>
          <p:cNvGrpSpPr/>
          <p:nvPr/>
        </p:nvGrpSpPr>
        <p:grpSpPr>
          <a:xfrm>
            <a:off x="2119706" y="1599203"/>
            <a:ext cx="5034805" cy="927668"/>
            <a:chOff x="3321050" y="1066800"/>
            <a:chExt cx="6505573" cy="1508125"/>
          </a:xfrm>
        </p:grpSpPr>
        <p:sp>
          <p:nvSpPr>
            <p:cNvPr id="20" name="Google Shape;1806;p39">
              <a:extLst>
                <a:ext uri="{FF2B5EF4-FFF2-40B4-BE49-F238E27FC236}">
                  <a16:creationId xmlns:a16="http://schemas.microsoft.com/office/drawing/2014/main" id="{00B5F97C-F5FE-A995-9A54-6BE1063021ED}"/>
                </a:ext>
              </a:extLst>
            </p:cNvPr>
            <p:cNvSpPr/>
            <p:nvPr/>
          </p:nvSpPr>
          <p:spPr>
            <a:xfrm>
              <a:off x="3321050" y="1066800"/>
              <a:ext cx="6505573" cy="1508125"/>
            </a:xfrm>
            <a:custGeom>
              <a:avLst/>
              <a:gdLst/>
              <a:ahLst/>
              <a:cxnLst/>
              <a:rect l="l" t="t" r="r" b="b"/>
              <a:pathLst>
                <a:path w="1658" h="384" extrusionOk="0">
                  <a:moveTo>
                    <a:pt x="1553" y="384"/>
                  </a:moveTo>
                  <a:cubicBezTo>
                    <a:pt x="1556" y="384"/>
                    <a:pt x="1560" y="382"/>
                    <a:pt x="1561" y="379"/>
                  </a:cubicBezTo>
                  <a:cubicBezTo>
                    <a:pt x="1657" y="196"/>
                    <a:pt x="1657" y="196"/>
                    <a:pt x="1657" y="196"/>
                  </a:cubicBezTo>
                  <a:cubicBezTo>
                    <a:pt x="1658" y="194"/>
                    <a:pt x="1658" y="190"/>
                    <a:pt x="1657" y="187"/>
                  </a:cubicBezTo>
                  <a:cubicBezTo>
                    <a:pt x="1561" y="5"/>
                    <a:pt x="1561" y="5"/>
                    <a:pt x="1561" y="5"/>
                  </a:cubicBezTo>
                  <a:cubicBezTo>
                    <a:pt x="1560" y="2"/>
                    <a:pt x="1556" y="0"/>
                    <a:pt x="1553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0"/>
                    <a:pt x="0" y="7"/>
                    <a:pt x="3" y="14"/>
                  </a:cubicBezTo>
                  <a:cubicBezTo>
                    <a:pt x="94" y="187"/>
                    <a:pt x="94" y="187"/>
                    <a:pt x="94" y="187"/>
                  </a:cubicBezTo>
                  <a:cubicBezTo>
                    <a:pt x="94" y="187"/>
                    <a:pt x="94" y="187"/>
                    <a:pt x="94" y="187"/>
                  </a:cubicBezTo>
                  <a:cubicBezTo>
                    <a:pt x="196" y="384"/>
                    <a:pt x="196" y="384"/>
                    <a:pt x="196" y="384"/>
                  </a:cubicBezTo>
                  <a:lnTo>
                    <a:pt x="1553" y="384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" name="Google Shape;1807;p39">
              <a:extLst>
                <a:ext uri="{FF2B5EF4-FFF2-40B4-BE49-F238E27FC236}">
                  <a16:creationId xmlns:a16="http://schemas.microsoft.com/office/drawing/2014/main" id="{5E5558C7-F9A6-6D5A-CCE4-80A176677586}"/>
                </a:ext>
              </a:extLst>
            </p:cNvPr>
            <p:cNvSpPr/>
            <p:nvPr/>
          </p:nvSpPr>
          <p:spPr>
            <a:xfrm>
              <a:off x="3321050" y="1815889"/>
              <a:ext cx="769937" cy="759036"/>
            </a:xfrm>
            <a:custGeom>
              <a:avLst/>
              <a:gdLst/>
              <a:ahLst/>
              <a:cxnLst/>
              <a:rect l="l" t="t" r="r" b="b"/>
              <a:pathLst>
                <a:path w="196" h="197" extrusionOk="0">
                  <a:moveTo>
                    <a:pt x="94" y="9"/>
                  </a:moveTo>
                  <a:cubicBezTo>
                    <a:pt x="3" y="183"/>
                    <a:pt x="3" y="183"/>
                    <a:pt x="3" y="183"/>
                  </a:cubicBezTo>
                  <a:cubicBezTo>
                    <a:pt x="0" y="189"/>
                    <a:pt x="5" y="197"/>
                    <a:pt x="12" y="197"/>
                  </a:cubicBezTo>
                  <a:cubicBezTo>
                    <a:pt x="196" y="197"/>
                    <a:pt x="196" y="197"/>
                    <a:pt x="196" y="197"/>
                  </a:cubicBezTo>
                  <a:cubicBezTo>
                    <a:pt x="94" y="0"/>
                    <a:pt x="94" y="0"/>
                    <a:pt x="94" y="0"/>
                  </a:cubicBezTo>
                  <a:cubicBezTo>
                    <a:pt x="95" y="3"/>
                    <a:pt x="95" y="7"/>
                    <a:pt x="94" y="9"/>
                  </a:cubicBezTo>
                  <a:close/>
                </a:path>
              </a:pathLst>
            </a:custGeom>
            <a:solidFill>
              <a:srgbClr val="0070C0"/>
            </a:solidFill>
            <a:ln>
              <a:solidFill>
                <a:srgbClr val="4472C4"/>
              </a:solidFill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2" name="Google Shape;1808;p39">
            <a:extLst>
              <a:ext uri="{FF2B5EF4-FFF2-40B4-BE49-F238E27FC236}">
                <a16:creationId xmlns:a16="http://schemas.microsoft.com/office/drawing/2014/main" id="{91ED0050-F17F-C892-87FE-A5883321F93E}"/>
              </a:ext>
            </a:extLst>
          </p:cNvPr>
          <p:cNvGrpSpPr/>
          <p:nvPr/>
        </p:nvGrpSpPr>
        <p:grpSpPr>
          <a:xfrm flipH="1">
            <a:off x="5002917" y="3089453"/>
            <a:ext cx="5034805" cy="927668"/>
            <a:chOff x="3321050" y="1066800"/>
            <a:chExt cx="6505573" cy="1508125"/>
          </a:xfrm>
        </p:grpSpPr>
        <p:sp>
          <p:nvSpPr>
            <p:cNvPr id="23" name="Google Shape;1809;p39">
              <a:extLst>
                <a:ext uri="{FF2B5EF4-FFF2-40B4-BE49-F238E27FC236}">
                  <a16:creationId xmlns:a16="http://schemas.microsoft.com/office/drawing/2014/main" id="{CA68F874-192D-F0CF-516E-B00327F2F839}"/>
                </a:ext>
              </a:extLst>
            </p:cNvPr>
            <p:cNvSpPr/>
            <p:nvPr/>
          </p:nvSpPr>
          <p:spPr>
            <a:xfrm>
              <a:off x="3321050" y="1066800"/>
              <a:ext cx="6505573" cy="1508125"/>
            </a:xfrm>
            <a:custGeom>
              <a:avLst/>
              <a:gdLst/>
              <a:ahLst/>
              <a:cxnLst/>
              <a:rect l="l" t="t" r="r" b="b"/>
              <a:pathLst>
                <a:path w="1658" h="384" extrusionOk="0">
                  <a:moveTo>
                    <a:pt x="1553" y="384"/>
                  </a:moveTo>
                  <a:cubicBezTo>
                    <a:pt x="1556" y="384"/>
                    <a:pt x="1560" y="382"/>
                    <a:pt x="1561" y="379"/>
                  </a:cubicBezTo>
                  <a:cubicBezTo>
                    <a:pt x="1657" y="196"/>
                    <a:pt x="1657" y="196"/>
                    <a:pt x="1657" y="196"/>
                  </a:cubicBezTo>
                  <a:cubicBezTo>
                    <a:pt x="1658" y="194"/>
                    <a:pt x="1658" y="190"/>
                    <a:pt x="1657" y="187"/>
                  </a:cubicBezTo>
                  <a:cubicBezTo>
                    <a:pt x="1561" y="5"/>
                    <a:pt x="1561" y="5"/>
                    <a:pt x="1561" y="5"/>
                  </a:cubicBezTo>
                  <a:cubicBezTo>
                    <a:pt x="1560" y="2"/>
                    <a:pt x="1556" y="0"/>
                    <a:pt x="1553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0"/>
                    <a:pt x="0" y="7"/>
                    <a:pt x="3" y="14"/>
                  </a:cubicBezTo>
                  <a:cubicBezTo>
                    <a:pt x="94" y="187"/>
                    <a:pt x="94" y="187"/>
                    <a:pt x="94" y="187"/>
                  </a:cubicBezTo>
                  <a:cubicBezTo>
                    <a:pt x="94" y="187"/>
                    <a:pt x="94" y="187"/>
                    <a:pt x="94" y="187"/>
                  </a:cubicBezTo>
                  <a:cubicBezTo>
                    <a:pt x="196" y="384"/>
                    <a:pt x="196" y="384"/>
                    <a:pt x="196" y="384"/>
                  </a:cubicBezTo>
                  <a:lnTo>
                    <a:pt x="1553" y="384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" name="Google Shape;1810;p39">
              <a:extLst>
                <a:ext uri="{FF2B5EF4-FFF2-40B4-BE49-F238E27FC236}">
                  <a16:creationId xmlns:a16="http://schemas.microsoft.com/office/drawing/2014/main" id="{9A6441C7-404D-E2BA-63F5-2FB3F2865FD1}"/>
                </a:ext>
              </a:extLst>
            </p:cNvPr>
            <p:cNvSpPr/>
            <p:nvPr/>
          </p:nvSpPr>
          <p:spPr>
            <a:xfrm>
              <a:off x="3321050" y="1801812"/>
              <a:ext cx="769937" cy="773112"/>
            </a:xfrm>
            <a:custGeom>
              <a:avLst/>
              <a:gdLst/>
              <a:ahLst/>
              <a:cxnLst/>
              <a:rect l="l" t="t" r="r" b="b"/>
              <a:pathLst>
                <a:path w="196" h="197" extrusionOk="0">
                  <a:moveTo>
                    <a:pt x="94" y="9"/>
                  </a:moveTo>
                  <a:cubicBezTo>
                    <a:pt x="3" y="183"/>
                    <a:pt x="3" y="183"/>
                    <a:pt x="3" y="183"/>
                  </a:cubicBezTo>
                  <a:cubicBezTo>
                    <a:pt x="0" y="189"/>
                    <a:pt x="5" y="197"/>
                    <a:pt x="12" y="197"/>
                  </a:cubicBezTo>
                  <a:cubicBezTo>
                    <a:pt x="196" y="197"/>
                    <a:pt x="196" y="197"/>
                    <a:pt x="196" y="197"/>
                  </a:cubicBezTo>
                  <a:cubicBezTo>
                    <a:pt x="94" y="0"/>
                    <a:pt x="94" y="0"/>
                    <a:pt x="94" y="0"/>
                  </a:cubicBezTo>
                  <a:cubicBezTo>
                    <a:pt x="95" y="3"/>
                    <a:pt x="95" y="7"/>
                    <a:pt x="94" y="9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5" name="Google Shape;1811;p39">
            <a:extLst>
              <a:ext uri="{FF2B5EF4-FFF2-40B4-BE49-F238E27FC236}">
                <a16:creationId xmlns:a16="http://schemas.microsoft.com/office/drawing/2014/main" id="{28D20FCF-9E5D-931E-7A1B-3456D2487B8E}"/>
              </a:ext>
            </a:extLst>
          </p:cNvPr>
          <p:cNvGrpSpPr/>
          <p:nvPr/>
        </p:nvGrpSpPr>
        <p:grpSpPr>
          <a:xfrm>
            <a:off x="1962716" y="4477713"/>
            <a:ext cx="5034805" cy="927668"/>
            <a:chOff x="3321050" y="1066800"/>
            <a:chExt cx="6505573" cy="1508125"/>
          </a:xfrm>
        </p:grpSpPr>
        <p:sp>
          <p:nvSpPr>
            <p:cNvPr id="26" name="Google Shape;1812;p39">
              <a:extLst>
                <a:ext uri="{FF2B5EF4-FFF2-40B4-BE49-F238E27FC236}">
                  <a16:creationId xmlns:a16="http://schemas.microsoft.com/office/drawing/2014/main" id="{503D0AB8-32D5-6F5F-04EA-9639F55CA286}"/>
                </a:ext>
              </a:extLst>
            </p:cNvPr>
            <p:cNvSpPr/>
            <p:nvPr/>
          </p:nvSpPr>
          <p:spPr>
            <a:xfrm>
              <a:off x="3321050" y="1066800"/>
              <a:ext cx="6505573" cy="1508125"/>
            </a:xfrm>
            <a:custGeom>
              <a:avLst/>
              <a:gdLst/>
              <a:ahLst/>
              <a:cxnLst/>
              <a:rect l="l" t="t" r="r" b="b"/>
              <a:pathLst>
                <a:path w="1658" h="384" extrusionOk="0">
                  <a:moveTo>
                    <a:pt x="1553" y="384"/>
                  </a:moveTo>
                  <a:cubicBezTo>
                    <a:pt x="1556" y="384"/>
                    <a:pt x="1560" y="382"/>
                    <a:pt x="1561" y="379"/>
                  </a:cubicBezTo>
                  <a:cubicBezTo>
                    <a:pt x="1657" y="196"/>
                    <a:pt x="1657" y="196"/>
                    <a:pt x="1657" y="196"/>
                  </a:cubicBezTo>
                  <a:cubicBezTo>
                    <a:pt x="1658" y="194"/>
                    <a:pt x="1658" y="190"/>
                    <a:pt x="1657" y="187"/>
                  </a:cubicBezTo>
                  <a:cubicBezTo>
                    <a:pt x="1561" y="5"/>
                    <a:pt x="1561" y="5"/>
                    <a:pt x="1561" y="5"/>
                  </a:cubicBezTo>
                  <a:cubicBezTo>
                    <a:pt x="1560" y="2"/>
                    <a:pt x="1556" y="0"/>
                    <a:pt x="1553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0"/>
                    <a:pt x="0" y="7"/>
                    <a:pt x="3" y="14"/>
                  </a:cubicBezTo>
                  <a:cubicBezTo>
                    <a:pt x="94" y="187"/>
                    <a:pt x="94" y="187"/>
                    <a:pt x="94" y="187"/>
                  </a:cubicBezTo>
                  <a:cubicBezTo>
                    <a:pt x="94" y="187"/>
                    <a:pt x="94" y="187"/>
                    <a:pt x="94" y="187"/>
                  </a:cubicBezTo>
                  <a:cubicBezTo>
                    <a:pt x="196" y="384"/>
                    <a:pt x="196" y="384"/>
                    <a:pt x="196" y="384"/>
                  </a:cubicBezTo>
                  <a:lnTo>
                    <a:pt x="1553" y="384"/>
                  </a:lnTo>
                  <a:close/>
                </a:path>
              </a:pathLst>
            </a:custGeom>
            <a:solidFill>
              <a:srgbClr val="F55353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" name="Google Shape;1813;p39">
              <a:extLst>
                <a:ext uri="{FF2B5EF4-FFF2-40B4-BE49-F238E27FC236}">
                  <a16:creationId xmlns:a16="http://schemas.microsoft.com/office/drawing/2014/main" id="{1D0EBB55-5B3C-6CAE-C9EA-7827B78EF932}"/>
                </a:ext>
              </a:extLst>
            </p:cNvPr>
            <p:cNvSpPr/>
            <p:nvPr/>
          </p:nvSpPr>
          <p:spPr>
            <a:xfrm>
              <a:off x="3321050" y="1801812"/>
              <a:ext cx="769937" cy="773113"/>
            </a:xfrm>
            <a:custGeom>
              <a:avLst/>
              <a:gdLst/>
              <a:ahLst/>
              <a:cxnLst/>
              <a:rect l="l" t="t" r="r" b="b"/>
              <a:pathLst>
                <a:path w="196" h="197" extrusionOk="0">
                  <a:moveTo>
                    <a:pt x="94" y="9"/>
                  </a:moveTo>
                  <a:cubicBezTo>
                    <a:pt x="3" y="183"/>
                    <a:pt x="3" y="183"/>
                    <a:pt x="3" y="183"/>
                  </a:cubicBezTo>
                  <a:cubicBezTo>
                    <a:pt x="0" y="189"/>
                    <a:pt x="5" y="197"/>
                    <a:pt x="12" y="197"/>
                  </a:cubicBezTo>
                  <a:cubicBezTo>
                    <a:pt x="196" y="197"/>
                    <a:pt x="196" y="197"/>
                    <a:pt x="196" y="197"/>
                  </a:cubicBezTo>
                  <a:cubicBezTo>
                    <a:pt x="94" y="0"/>
                    <a:pt x="94" y="0"/>
                    <a:pt x="94" y="0"/>
                  </a:cubicBezTo>
                  <a:cubicBezTo>
                    <a:pt x="95" y="3"/>
                    <a:pt x="95" y="7"/>
                    <a:pt x="94" y="9"/>
                  </a:cubicBezTo>
                  <a:close/>
                </a:path>
              </a:pathLst>
            </a:custGeom>
            <a:solidFill>
              <a:srgbClr val="BD3020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B60EABBB-6F9A-CC64-62F7-96604FEF8B4F}"/>
              </a:ext>
            </a:extLst>
          </p:cNvPr>
          <p:cNvSpPr txBox="1"/>
          <p:nvPr/>
        </p:nvSpPr>
        <p:spPr>
          <a:xfrm>
            <a:off x="5077991" y="3138749"/>
            <a:ext cx="4883318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400" b="1">
                <a:solidFill>
                  <a:srgbClr val="000000"/>
                </a:solidFill>
                <a:latin typeface="Arial"/>
                <a:ea typeface="Tahoma"/>
                <a:cs typeface="Tahoma"/>
              </a:rPr>
              <a:t>Dewar dimensions and constraints</a:t>
            </a:r>
            <a:endParaRPr lang="en-US" sz="2400" b="1">
              <a:solidFill>
                <a:srgbClr val="000000"/>
              </a:solidFill>
              <a:latin typeface="Arial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DA54F8E-96F4-8C8C-F522-7E7C01E42DAE}"/>
              </a:ext>
            </a:extLst>
          </p:cNvPr>
          <p:cNvSpPr txBox="1"/>
          <p:nvPr/>
        </p:nvSpPr>
        <p:spPr>
          <a:xfrm>
            <a:off x="2446719" y="4520888"/>
            <a:ext cx="4380777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400" b="1">
                <a:solidFill>
                  <a:srgbClr val="000000"/>
                </a:solidFill>
                <a:latin typeface="Arial"/>
                <a:ea typeface="Tahoma"/>
                <a:cs typeface="Tahoma"/>
              </a:rPr>
              <a:t>Altering design to better fit FOSS cable</a:t>
            </a:r>
            <a:endParaRPr lang="en-US" b="1">
              <a:ea typeface="Tahoma"/>
              <a:cs typeface="Tahoma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40199E8-70C8-8030-48B3-F3A774114D89}"/>
              </a:ext>
            </a:extLst>
          </p:cNvPr>
          <p:cNvSpPr txBox="1"/>
          <p:nvPr/>
        </p:nvSpPr>
        <p:spPr>
          <a:xfrm>
            <a:off x="2773734" y="1647539"/>
            <a:ext cx="4380777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400" b="1">
                <a:solidFill>
                  <a:srgbClr val="000000"/>
                </a:solidFill>
                <a:latin typeface="Arial"/>
                <a:ea typeface="Tahoma"/>
                <a:cs typeface="Tahoma"/>
              </a:rPr>
              <a:t>Machining </a:t>
            </a:r>
            <a:endParaRPr lang="en-US" b="1">
              <a:ea typeface="Tahoma"/>
              <a:cs typeface="Tahoma"/>
            </a:endParaRPr>
          </a:p>
          <a:p>
            <a:pPr algn="ctr"/>
            <a:r>
              <a:rPr lang="en-US" sz="2400" b="1">
                <a:solidFill>
                  <a:srgbClr val="000000"/>
                </a:solidFill>
                <a:latin typeface="Arial"/>
                <a:ea typeface="Tahoma"/>
                <a:cs typeface="Tahoma"/>
              </a:rPr>
              <a:t>(drill bits and material)</a:t>
            </a:r>
            <a:endParaRPr lang="en-US" b="1">
              <a:ea typeface="Tahoma"/>
              <a:cs typeface="Tahoma"/>
            </a:endParaRPr>
          </a:p>
        </p:txBody>
      </p:sp>
      <p:pic>
        <p:nvPicPr>
          <p:cNvPr id="36" name="Graphic 35" descr="Ruler outline">
            <a:extLst>
              <a:ext uri="{FF2B5EF4-FFF2-40B4-BE49-F238E27FC236}">
                <a16:creationId xmlns:a16="http://schemas.microsoft.com/office/drawing/2014/main" id="{ED9F0F3C-6DBD-F4AD-4C9A-3628ABCC3F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91445" y="2848296"/>
            <a:ext cx="1386546" cy="1386546"/>
          </a:xfrm>
          <a:prstGeom prst="rect">
            <a:avLst/>
          </a:prstGeom>
        </p:spPr>
      </p:pic>
      <p:pic>
        <p:nvPicPr>
          <p:cNvPr id="5" name="Graphic 4" descr="Blueprint outline">
            <a:extLst>
              <a:ext uri="{FF2B5EF4-FFF2-40B4-BE49-F238E27FC236}">
                <a16:creationId xmlns:a16="http://schemas.microsoft.com/office/drawing/2014/main" id="{2458237B-F463-F2F8-F218-CCE4AEBCE9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057109" y="4234842"/>
            <a:ext cx="1386546" cy="1386546"/>
          </a:xfrm>
          <a:prstGeom prst="rect">
            <a:avLst/>
          </a:prstGeom>
        </p:spPr>
      </p:pic>
      <p:pic>
        <p:nvPicPr>
          <p:cNvPr id="7" name="Graphic 6" descr="Hammer outline">
            <a:extLst>
              <a:ext uri="{FF2B5EF4-FFF2-40B4-BE49-F238E27FC236}">
                <a16:creationId xmlns:a16="http://schemas.microsoft.com/office/drawing/2014/main" id="{62702DDE-0244-AE2B-3D2B-1E068F3E967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flipH="1">
            <a:off x="7165551" y="1353795"/>
            <a:ext cx="1285976" cy="128597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F121988-4763-8627-C7B3-5722E2FE0F4F}"/>
              </a:ext>
            </a:extLst>
          </p:cNvPr>
          <p:cNvSpPr txBox="1"/>
          <p:nvPr/>
        </p:nvSpPr>
        <p:spPr>
          <a:xfrm>
            <a:off x="10550609" y="5532438"/>
            <a:ext cx="16413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Zafer </a:t>
            </a:r>
            <a:r>
              <a:rPr lang="en-US" err="1"/>
              <a:t>Jesri</a:t>
            </a:r>
            <a:endParaRPr lang="en-US"/>
          </a:p>
        </p:txBody>
      </p:sp>
      <p:pic>
        <p:nvPicPr>
          <p:cNvPr id="6" name="Picture 2" descr="Symbols of NASA | NASA">
            <a:extLst>
              <a:ext uri="{FF2B5EF4-FFF2-40B4-BE49-F238E27FC236}">
                <a16:creationId xmlns:a16="http://schemas.microsoft.com/office/drawing/2014/main" id="{E20824A2-AD4D-694B-0A7F-1D9E3E9D4D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1120" y="38845"/>
            <a:ext cx="1747422" cy="873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15683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7FF429-B378-12C5-1622-E6988B338B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MagLab Safety Training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678E032-890A-46D1-B55B-34F6FE3A33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46</a:t>
            </a:fld>
            <a:endParaRPr lang="en-US"/>
          </a:p>
        </p:txBody>
      </p:sp>
      <p:sp>
        <p:nvSpPr>
          <p:cNvPr id="20" name="Flowchart: Alternate Process 19">
            <a:extLst>
              <a:ext uri="{FF2B5EF4-FFF2-40B4-BE49-F238E27FC236}">
                <a16:creationId xmlns:a16="http://schemas.microsoft.com/office/drawing/2014/main" id="{0FC28F11-D390-2EA4-A8C7-CF4DA43D697C}"/>
              </a:ext>
            </a:extLst>
          </p:cNvPr>
          <p:cNvSpPr/>
          <p:nvPr/>
        </p:nvSpPr>
        <p:spPr>
          <a:xfrm>
            <a:off x="6208504" y="1975310"/>
            <a:ext cx="1796141" cy="2816677"/>
          </a:xfrm>
          <a:prstGeom prst="flowChartAlternateProcess">
            <a:avLst/>
          </a:prstGeom>
          <a:solidFill>
            <a:srgbClr val="C49CD6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1" name="Flowchart: Alternate Process 20">
            <a:extLst>
              <a:ext uri="{FF2B5EF4-FFF2-40B4-BE49-F238E27FC236}">
                <a16:creationId xmlns:a16="http://schemas.microsoft.com/office/drawing/2014/main" id="{A46E7507-E9AB-65C8-CFE5-D85107770137}"/>
              </a:ext>
            </a:extLst>
          </p:cNvPr>
          <p:cNvSpPr/>
          <p:nvPr/>
        </p:nvSpPr>
        <p:spPr>
          <a:xfrm>
            <a:off x="2099148" y="1975311"/>
            <a:ext cx="1796141" cy="2816677"/>
          </a:xfrm>
          <a:prstGeom prst="flowChartAlternateProcess">
            <a:avLst/>
          </a:prstGeom>
          <a:solidFill>
            <a:schemeClr val="accent5">
              <a:lumMod val="60000"/>
              <a:lumOff val="4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2" name="Flowchart: Alternate Process 21">
            <a:extLst>
              <a:ext uri="{FF2B5EF4-FFF2-40B4-BE49-F238E27FC236}">
                <a16:creationId xmlns:a16="http://schemas.microsoft.com/office/drawing/2014/main" id="{4F8BB4AF-74B5-7558-3407-B45D60AF9BA3}"/>
              </a:ext>
            </a:extLst>
          </p:cNvPr>
          <p:cNvSpPr/>
          <p:nvPr/>
        </p:nvSpPr>
        <p:spPr>
          <a:xfrm>
            <a:off x="4153824" y="1975309"/>
            <a:ext cx="1796141" cy="2816677"/>
          </a:xfrm>
          <a:prstGeom prst="flowChartAlternateProcess">
            <a:avLst/>
          </a:prstGeom>
          <a:solidFill>
            <a:srgbClr val="73D1BA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1437D52-6C40-33C1-5F1E-B6ED9FCE950A}"/>
              </a:ext>
            </a:extLst>
          </p:cNvPr>
          <p:cNvSpPr txBox="1"/>
          <p:nvPr/>
        </p:nvSpPr>
        <p:spPr>
          <a:xfrm>
            <a:off x="2255629" y="2240812"/>
            <a:ext cx="1483178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>
                <a:solidFill>
                  <a:srgbClr val="000000"/>
                </a:solidFill>
                <a:latin typeface="Arial"/>
                <a:cs typeface="Calibri"/>
              </a:rPr>
              <a:t>Cryogenic</a:t>
            </a:r>
          </a:p>
          <a:p>
            <a:pPr algn="ctr"/>
            <a:r>
              <a:rPr lang="en-US" b="1">
                <a:solidFill>
                  <a:srgbClr val="000000"/>
                </a:solidFill>
                <a:latin typeface="Arial"/>
                <a:cs typeface="Calibri"/>
              </a:rPr>
              <a:t>Safety</a:t>
            </a:r>
            <a:endParaRPr lang="en-US" b="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CD17639-B501-8F23-3620-A6EC16AA1EA0}"/>
              </a:ext>
            </a:extLst>
          </p:cNvPr>
          <p:cNvSpPr txBox="1"/>
          <p:nvPr/>
        </p:nvSpPr>
        <p:spPr>
          <a:xfrm>
            <a:off x="4155755" y="2240812"/>
            <a:ext cx="1815028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>
                <a:solidFill>
                  <a:srgbClr val="000000"/>
                </a:solidFill>
                <a:latin typeface="Arial"/>
                <a:cs typeface="Calibri"/>
              </a:rPr>
              <a:t>Electrical</a:t>
            </a:r>
          </a:p>
          <a:p>
            <a:pPr algn="ctr"/>
            <a:r>
              <a:rPr lang="en-US" b="1">
                <a:solidFill>
                  <a:srgbClr val="000000"/>
                </a:solidFill>
                <a:latin typeface="Arial"/>
                <a:cs typeface="Calibri"/>
              </a:rPr>
              <a:t>Safety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91ED190-BEE8-80A1-3381-E9E0923CBB40}"/>
              </a:ext>
            </a:extLst>
          </p:cNvPr>
          <p:cNvSpPr txBox="1"/>
          <p:nvPr/>
        </p:nvSpPr>
        <p:spPr>
          <a:xfrm>
            <a:off x="6115294" y="2240812"/>
            <a:ext cx="2023378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>
                <a:solidFill>
                  <a:srgbClr val="000000"/>
                </a:solidFill>
                <a:latin typeface="Arial"/>
                <a:cs typeface="Calibri"/>
              </a:rPr>
              <a:t>Hazard</a:t>
            </a:r>
          </a:p>
          <a:p>
            <a:pPr algn="ctr"/>
            <a:r>
              <a:rPr lang="en-US" b="1">
                <a:solidFill>
                  <a:srgbClr val="000000"/>
                </a:solidFill>
                <a:latin typeface="Arial"/>
                <a:cs typeface="Calibri"/>
              </a:rPr>
              <a:t>Communication</a:t>
            </a:r>
            <a:endParaRPr lang="en-US" b="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" name="Flowchart: Alternate Process 29">
            <a:extLst>
              <a:ext uri="{FF2B5EF4-FFF2-40B4-BE49-F238E27FC236}">
                <a16:creationId xmlns:a16="http://schemas.microsoft.com/office/drawing/2014/main" id="{D3E2323F-0A66-2860-1B41-D9EF9B28F250}"/>
              </a:ext>
            </a:extLst>
          </p:cNvPr>
          <p:cNvSpPr/>
          <p:nvPr/>
        </p:nvSpPr>
        <p:spPr>
          <a:xfrm>
            <a:off x="8304002" y="1975309"/>
            <a:ext cx="1796141" cy="2816677"/>
          </a:xfrm>
          <a:prstGeom prst="flowChartAlternateProcess">
            <a:avLst/>
          </a:prstGeom>
          <a:solidFill>
            <a:srgbClr val="F5535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8D32BD5-0768-9AC4-7AA1-D4A9D453AA7E}"/>
              </a:ext>
            </a:extLst>
          </p:cNvPr>
          <p:cNvSpPr txBox="1"/>
          <p:nvPr/>
        </p:nvSpPr>
        <p:spPr>
          <a:xfrm>
            <a:off x="8382921" y="2240812"/>
            <a:ext cx="1638301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>
                <a:solidFill>
                  <a:srgbClr val="000000"/>
                </a:solidFill>
                <a:latin typeface="Arial"/>
                <a:cs typeface="Calibri"/>
              </a:rPr>
              <a:t>Magnetic Field Safety</a:t>
            </a:r>
            <a:endParaRPr lang="en-US" b="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40" name="Content Placeholder 39" descr="Snowflake outline">
            <a:extLst>
              <a:ext uri="{FF2B5EF4-FFF2-40B4-BE49-F238E27FC236}">
                <a16:creationId xmlns:a16="http://schemas.microsoft.com/office/drawing/2014/main" id="{8A0D8CF6-2E13-1E00-E5A4-E5437D77A3F4}"/>
              </a:ext>
            </a:extLst>
          </p:cNvPr>
          <p:cNvPicPr>
            <a:picLocks noGrp="1" noChangeAspect="1"/>
          </p:cNvPicPr>
          <p:nvPr>
            <p:ph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082817" y="2887143"/>
            <a:ext cx="1828800" cy="1828800"/>
          </a:xfrm>
        </p:spPr>
      </p:pic>
      <p:pic>
        <p:nvPicPr>
          <p:cNvPr id="42" name="Graphic 41" descr="Battery charging outline">
            <a:extLst>
              <a:ext uri="{FF2B5EF4-FFF2-40B4-BE49-F238E27FC236}">
                <a16:creationId xmlns:a16="http://schemas.microsoft.com/office/drawing/2014/main" id="{5095EC14-CD1B-207D-1B79-5FBE7D2541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192442" y="2887143"/>
            <a:ext cx="1828800" cy="1828800"/>
          </a:xfrm>
          <a:prstGeom prst="rect">
            <a:avLst/>
          </a:prstGeom>
        </p:spPr>
      </p:pic>
      <p:pic>
        <p:nvPicPr>
          <p:cNvPr id="44" name="Graphic 43" descr="Radioactive outline">
            <a:extLst>
              <a:ext uri="{FF2B5EF4-FFF2-40B4-BE49-F238E27FC236}">
                <a16:creationId xmlns:a16="http://schemas.microsoft.com/office/drawing/2014/main" id="{F3D9C335-1F8B-A0A7-7924-743AC6E1BA4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224832" y="2887143"/>
            <a:ext cx="1828800" cy="1828800"/>
          </a:xfrm>
          <a:prstGeom prst="rect">
            <a:avLst/>
          </a:prstGeom>
        </p:spPr>
      </p:pic>
      <p:pic>
        <p:nvPicPr>
          <p:cNvPr id="46" name="Graphic 45" descr="Magnet outline">
            <a:extLst>
              <a:ext uri="{FF2B5EF4-FFF2-40B4-BE49-F238E27FC236}">
                <a16:creationId xmlns:a16="http://schemas.microsoft.com/office/drawing/2014/main" id="{CA5B4BD7-9CA4-3CE2-71B7-630286F29EF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324820" y="2887143"/>
            <a:ext cx="1828800" cy="18288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0EF209A-9204-FF85-9F50-2FD3446C6601}"/>
              </a:ext>
            </a:extLst>
          </p:cNvPr>
          <p:cNvSpPr txBox="1"/>
          <p:nvPr/>
        </p:nvSpPr>
        <p:spPr>
          <a:xfrm>
            <a:off x="10550609" y="5532438"/>
            <a:ext cx="16413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Zafer </a:t>
            </a:r>
            <a:r>
              <a:rPr lang="en-US" err="1"/>
              <a:t>Jesri</a:t>
            </a:r>
            <a:endParaRPr lang="en-US"/>
          </a:p>
        </p:txBody>
      </p:sp>
      <p:pic>
        <p:nvPicPr>
          <p:cNvPr id="6" name="Picture 2" descr="Symbols of NASA | NASA">
            <a:extLst>
              <a:ext uri="{FF2B5EF4-FFF2-40B4-BE49-F238E27FC236}">
                <a16:creationId xmlns:a16="http://schemas.microsoft.com/office/drawing/2014/main" id="{4D49A3E4-91E5-3060-5EE7-87ADCE2480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1120" y="38845"/>
            <a:ext cx="1747422" cy="873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210127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6B943D-DD55-4E03-BD59-EA3357AF11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Functional Decomp Backup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5B3B9E-48FD-488C-9459-53AA98169E0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BF4ED5-4FF3-42F2-B9CB-C14DAF75C9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270597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3BED27E3-E262-5CBA-1D1F-12364C34C7FB}"/>
              </a:ext>
            </a:extLst>
          </p:cNvPr>
          <p:cNvSpPr>
            <a:spLocks noChangeAspect="1"/>
          </p:cNvSpPr>
          <p:nvPr/>
        </p:nvSpPr>
        <p:spPr>
          <a:xfrm>
            <a:off x="1473286" y="2649598"/>
            <a:ext cx="185022" cy="185022"/>
          </a:xfrm>
          <a:prstGeom prst="ellipse">
            <a:avLst/>
          </a:prstGeom>
          <a:solidFill>
            <a:schemeClr val="bg1">
              <a:lumMod val="65000"/>
            </a:schemeClr>
          </a:solidFill>
          <a:ln w="381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DBAF8E3-7DD8-C5C9-7C62-793A5C577129}"/>
              </a:ext>
            </a:extLst>
          </p:cNvPr>
          <p:cNvCxnSpPr>
            <a:cxnSpLocks/>
          </p:cNvCxnSpPr>
          <p:nvPr/>
        </p:nvCxnSpPr>
        <p:spPr>
          <a:xfrm>
            <a:off x="1648875" y="2775638"/>
            <a:ext cx="9173860" cy="2820"/>
          </a:xfrm>
          <a:prstGeom prst="line">
            <a:avLst/>
          </a:prstGeom>
          <a:ln w="2857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>
            <a:extLst>
              <a:ext uri="{FF2B5EF4-FFF2-40B4-BE49-F238E27FC236}">
                <a16:creationId xmlns:a16="http://schemas.microsoft.com/office/drawing/2014/main" id="{E6B59A8D-27AF-D3FE-5AE1-236103B88DCA}"/>
              </a:ext>
            </a:extLst>
          </p:cNvPr>
          <p:cNvSpPr>
            <a:spLocks noChangeAspect="1"/>
          </p:cNvSpPr>
          <p:nvPr/>
        </p:nvSpPr>
        <p:spPr>
          <a:xfrm>
            <a:off x="3702497" y="2656432"/>
            <a:ext cx="185022" cy="185022"/>
          </a:xfrm>
          <a:prstGeom prst="ellipse">
            <a:avLst/>
          </a:prstGeom>
          <a:solidFill>
            <a:schemeClr val="bg1">
              <a:lumMod val="65000"/>
            </a:schemeClr>
          </a:solidFill>
          <a:ln w="381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0E1F6E67-B2A1-B9E1-9915-D5577A58FAA9}"/>
              </a:ext>
            </a:extLst>
          </p:cNvPr>
          <p:cNvSpPr>
            <a:spLocks noChangeAspect="1"/>
          </p:cNvSpPr>
          <p:nvPr/>
        </p:nvSpPr>
        <p:spPr>
          <a:xfrm>
            <a:off x="6032574" y="2659709"/>
            <a:ext cx="185022" cy="185022"/>
          </a:xfrm>
          <a:prstGeom prst="ellipse">
            <a:avLst/>
          </a:prstGeom>
          <a:solidFill>
            <a:schemeClr val="bg1">
              <a:lumMod val="65000"/>
            </a:schemeClr>
          </a:solidFill>
          <a:ln w="381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4BB525F0-D6CF-54A1-8E7F-2303FBA8B39E}"/>
              </a:ext>
            </a:extLst>
          </p:cNvPr>
          <p:cNvSpPr>
            <a:spLocks noChangeAspect="1"/>
          </p:cNvSpPr>
          <p:nvPr/>
        </p:nvSpPr>
        <p:spPr>
          <a:xfrm>
            <a:off x="8407454" y="2656181"/>
            <a:ext cx="185022" cy="185022"/>
          </a:xfrm>
          <a:prstGeom prst="ellipse">
            <a:avLst/>
          </a:prstGeom>
          <a:solidFill>
            <a:schemeClr val="bg1">
              <a:lumMod val="65000"/>
            </a:schemeClr>
          </a:solidFill>
          <a:ln w="381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C3B408C1-767E-DB1E-20DB-B76F845AD156}"/>
              </a:ext>
            </a:extLst>
          </p:cNvPr>
          <p:cNvSpPr>
            <a:spLocks noChangeAspect="1"/>
          </p:cNvSpPr>
          <p:nvPr/>
        </p:nvSpPr>
        <p:spPr>
          <a:xfrm>
            <a:off x="795812" y="681143"/>
            <a:ext cx="1537108" cy="1537108"/>
          </a:xfrm>
          <a:prstGeom prst="ellipse">
            <a:avLst/>
          </a:prstGeom>
          <a:solidFill>
            <a:srgbClr val="86B6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0CA906CE-4A29-DD0D-9B2E-9155796362FF}"/>
              </a:ext>
            </a:extLst>
          </p:cNvPr>
          <p:cNvSpPr>
            <a:spLocks noChangeAspect="1"/>
          </p:cNvSpPr>
          <p:nvPr/>
        </p:nvSpPr>
        <p:spPr>
          <a:xfrm>
            <a:off x="3050576" y="629165"/>
            <a:ext cx="1537108" cy="1537108"/>
          </a:xfrm>
          <a:prstGeom prst="ellipse">
            <a:avLst/>
          </a:prstGeom>
          <a:solidFill>
            <a:srgbClr val="5C93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581D3007-A389-54A1-3612-79FFA6C5A35F}"/>
              </a:ext>
            </a:extLst>
          </p:cNvPr>
          <p:cNvSpPr>
            <a:spLocks noChangeAspect="1"/>
          </p:cNvSpPr>
          <p:nvPr/>
        </p:nvSpPr>
        <p:spPr>
          <a:xfrm>
            <a:off x="5391100" y="632738"/>
            <a:ext cx="1537108" cy="1537108"/>
          </a:xfrm>
          <a:prstGeom prst="ellipse">
            <a:avLst/>
          </a:prstGeom>
          <a:solidFill>
            <a:srgbClr val="3A72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E4B7E8E4-8A75-18C1-0768-C9A54250972C}"/>
              </a:ext>
            </a:extLst>
          </p:cNvPr>
          <p:cNvSpPr>
            <a:spLocks noChangeAspect="1"/>
          </p:cNvSpPr>
          <p:nvPr/>
        </p:nvSpPr>
        <p:spPr>
          <a:xfrm>
            <a:off x="7731858" y="626374"/>
            <a:ext cx="1537108" cy="1537108"/>
          </a:xfrm>
          <a:prstGeom prst="ellipse">
            <a:avLst/>
          </a:prstGeom>
          <a:solidFill>
            <a:srgbClr val="1F53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DF359949-F60F-7B56-8C10-166C1322FF30}"/>
              </a:ext>
            </a:extLst>
          </p:cNvPr>
          <p:cNvSpPr>
            <a:spLocks noChangeAspect="1"/>
          </p:cNvSpPr>
          <p:nvPr/>
        </p:nvSpPr>
        <p:spPr>
          <a:xfrm>
            <a:off x="10729171" y="2657781"/>
            <a:ext cx="185022" cy="185022"/>
          </a:xfrm>
          <a:prstGeom prst="ellipse">
            <a:avLst/>
          </a:prstGeom>
          <a:solidFill>
            <a:schemeClr val="bg1">
              <a:lumMod val="65000"/>
            </a:schemeClr>
          </a:solidFill>
          <a:ln w="381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6A3DB508-3C98-0D36-EB1F-B6798851FE68}"/>
              </a:ext>
            </a:extLst>
          </p:cNvPr>
          <p:cNvSpPr>
            <a:spLocks noChangeAspect="1"/>
          </p:cNvSpPr>
          <p:nvPr/>
        </p:nvSpPr>
        <p:spPr>
          <a:xfrm>
            <a:off x="10053576" y="626373"/>
            <a:ext cx="1537108" cy="1537108"/>
          </a:xfrm>
          <a:prstGeom prst="ellipse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3051CB2-0729-32FA-9697-B216AC8AED67}"/>
              </a:ext>
            </a:extLst>
          </p:cNvPr>
          <p:cNvSpPr txBox="1"/>
          <p:nvPr/>
        </p:nvSpPr>
        <p:spPr>
          <a:xfrm>
            <a:off x="9448800" y="2932310"/>
            <a:ext cx="274320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>
                <a:solidFill>
                  <a:schemeClr val="bg1">
                    <a:lumMod val="50000"/>
                  </a:schemeClr>
                </a:solidFill>
                <a:latin typeface="Arial"/>
                <a:cs typeface="Segoe UI"/>
              </a:rPr>
              <a:t>​</a:t>
            </a:r>
            <a:r>
              <a:rPr lang="en-US" b="1">
                <a:latin typeface="Arial"/>
                <a:cs typeface="Segoe UI"/>
              </a:rPr>
              <a:t>Engineering Design Day</a:t>
            </a:r>
            <a:endParaRPr lang="en-US" b="1">
              <a:latin typeface="Arial"/>
              <a:cs typeface="Calibri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F849045-0228-6D09-0F42-45F08E1A059C}"/>
              </a:ext>
            </a:extLst>
          </p:cNvPr>
          <p:cNvSpPr txBox="1"/>
          <p:nvPr/>
        </p:nvSpPr>
        <p:spPr>
          <a:xfrm>
            <a:off x="2831397" y="2932310"/>
            <a:ext cx="1966902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>
                <a:solidFill>
                  <a:schemeClr val="bg1">
                    <a:lumMod val="50000"/>
                  </a:schemeClr>
                </a:solidFill>
                <a:latin typeface="Arial"/>
                <a:cs typeface="Segoe UI"/>
              </a:rPr>
              <a:t>​</a:t>
            </a:r>
            <a:r>
              <a:rPr lang="en-US" b="1">
                <a:latin typeface="Arial"/>
                <a:cs typeface="Segoe UI"/>
              </a:rPr>
              <a:t>Prototype Assembly</a:t>
            </a:r>
            <a:endParaRPr lang="en-US" b="1">
              <a:latin typeface="Arial"/>
              <a:cs typeface="Calibri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61DF41E-EF30-E7A4-0C22-AFBC12B01D28}"/>
              </a:ext>
            </a:extLst>
          </p:cNvPr>
          <p:cNvSpPr txBox="1"/>
          <p:nvPr/>
        </p:nvSpPr>
        <p:spPr>
          <a:xfrm>
            <a:off x="5093581" y="2932310"/>
            <a:ext cx="1966902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>
                <a:solidFill>
                  <a:schemeClr val="bg1">
                    <a:lumMod val="50000"/>
                  </a:schemeClr>
                </a:solidFill>
                <a:latin typeface="Arial"/>
                <a:cs typeface="Segoe UI"/>
              </a:rPr>
              <a:t>​</a:t>
            </a:r>
            <a:r>
              <a:rPr lang="en-US" b="1">
                <a:latin typeface="Arial"/>
                <a:cs typeface="Segoe UI"/>
              </a:rPr>
              <a:t>Testing</a:t>
            </a:r>
          </a:p>
          <a:p>
            <a:pPr algn="ctr"/>
            <a:r>
              <a:rPr lang="en-US" b="1">
                <a:latin typeface="Arial"/>
                <a:cs typeface="Segoe UI"/>
              </a:rPr>
              <a:t>Prototype</a:t>
            </a:r>
            <a:endParaRPr lang="en-US" b="1">
              <a:latin typeface="Arial"/>
              <a:cs typeface="Calibri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FFA8A61-99DF-4950-0C70-97BE73A9307B}"/>
              </a:ext>
            </a:extLst>
          </p:cNvPr>
          <p:cNvSpPr txBox="1"/>
          <p:nvPr/>
        </p:nvSpPr>
        <p:spPr>
          <a:xfrm>
            <a:off x="574613" y="2932310"/>
            <a:ext cx="1966902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>
                <a:latin typeface="Arial"/>
                <a:cs typeface="Segoe UI"/>
              </a:rPr>
              <a:t>NASA MSFC Feedback</a:t>
            </a:r>
            <a:endParaRPr lang="en-US" b="1">
              <a:latin typeface="Arial"/>
              <a:cs typeface="Calibri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537416C-86B4-0499-DA94-93D906DD758F}"/>
              </a:ext>
            </a:extLst>
          </p:cNvPr>
          <p:cNvSpPr txBox="1"/>
          <p:nvPr/>
        </p:nvSpPr>
        <p:spPr>
          <a:xfrm>
            <a:off x="7512255" y="2932310"/>
            <a:ext cx="1966902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>
                <a:solidFill>
                  <a:schemeClr val="bg1">
                    <a:lumMod val="50000"/>
                  </a:schemeClr>
                </a:solidFill>
                <a:latin typeface="Arial"/>
                <a:cs typeface="Segoe UI"/>
              </a:rPr>
              <a:t>​</a:t>
            </a:r>
            <a:r>
              <a:rPr lang="en-US" b="1">
                <a:latin typeface="Arial"/>
                <a:cs typeface="Segoe UI"/>
              </a:rPr>
              <a:t>Final </a:t>
            </a:r>
          </a:p>
          <a:p>
            <a:pPr algn="ctr"/>
            <a:r>
              <a:rPr lang="en-US" b="1">
                <a:latin typeface="Arial"/>
                <a:cs typeface="Segoe UI"/>
              </a:rPr>
              <a:t>Design</a:t>
            </a:r>
            <a:endParaRPr lang="en-US" b="1">
              <a:latin typeface="Arial"/>
              <a:cs typeface="Calibri"/>
            </a:endParaRPr>
          </a:p>
        </p:txBody>
      </p:sp>
      <p:pic>
        <p:nvPicPr>
          <p:cNvPr id="20" name="Graphic 19" descr="Wrench outline">
            <a:extLst>
              <a:ext uri="{FF2B5EF4-FFF2-40B4-BE49-F238E27FC236}">
                <a16:creationId xmlns:a16="http://schemas.microsoft.com/office/drawing/2014/main" id="{C43E0967-6E4C-C057-0C2E-9F698B560D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19385" y="833483"/>
            <a:ext cx="1151245" cy="1151245"/>
          </a:xfrm>
          <a:prstGeom prst="rect">
            <a:avLst/>
          </a:prstGeom>
        </p:spPr>
      </p:pic>
      <p:pic>
        <p:nvPicPr>
          <p:cNvPr id="21" name="Graphic 20" descr="Scientist male outline">
            <a:extLst>
              <a:ext uri="{FF2B5EF4-FFF2-40B4-BE49-F238E27FC236}">
                <a16:creationId xmlns:a16="http://schemas.microsoft.com/office/drawing/2014/main" id="{40641B63-BEC8-D2E6-1CED-78C786569F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563442" y="754847"/>
            <a:ext cx="1280160" cy="1280160"/>
          </a:xfrm>
          <a:prstGeom prst="rect">
            <a:avLst/>
          </a:prstGeom>
        </p:spPr>
      </p:pic>
      <p:pic>
        <p:nvPicPr>
          <p:cNvPr id="22" name="Graphic 21" descr="Satellite outline">
            <a:extLst>
              <a:ext uri="{FF2B5EF4-FFF2-40B4-BE49-F238E27FC236}">
                <a16:creationId xmlns:a16="http://schemas.microsoft.com/office/drawing/2014/main" id="{DA6FB2A9-95BB-434F-7A4A-BC65C01CFFE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855626" y="772851"/>
            <a:ext cx="1280160" cy="1280160"/>
          </a:xfrm>
          <a:prstGeom prst="rect">
            <a:avLst/>
          </a:prstGeom>
        </p:spPr>
      </p:pic>
      <p:pic>
        <p:nvPicPr>
          <p:cNvPr id="23" name="Graphic 22" descr="Users outline">
            <a:extLst>
              <a:ext uri="{FF2B5EF4-FFF2-40B4-BE49-F238E27FC236}">
                <a16:creationId xmlns:a16="http://schemas.microsoft.com/office/drawing/2014/main" id="{47ADB3DA-07C4-6AC5-2DAD-E16C80CF5DB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180320" y="735925"/>
            <a:ext cx="1280160" cy="1280160"/>
          </a:xfrm>
          <a:prstGeom prst="rect">
            <a:avLst/>
          </a:prstGeom>
        </p:spPr>
      </p:pic>
      <p:pic>
        <p:nvPicPr>
          <p:cNvPr id="24" name="Graphic 23" descr="Modern architecture outline">
            <a:extLst>
              <a:ext uri="{FF2B5EF4-FFF2-40B4-BE49-F238E27FC236}">
                <a16:creationId xmlns:a16="http://schemas.microsoft.com/office/drawing/2014/main" id="{7ACBB205-9FDB-3D7A-EF5B-BF4A5059A2D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34493" y="790676"/>
            <a:ext cx="1280160" cy="128016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8A50AD53-B6AC-B965-463B-D030540A670D}"/>
              </a:ext>
            </a:extLst>
          </p:cNvPr>
          <p:cNvSpPr txBox="1"/>
          <p:nvPr/>
        </p:nvSpPr>
        <p:spPr>
          <a:xfrm>
            <a:off x="2789602" y="3522378"/>
            <a:ext cx="2059055" cy="129266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>
                <a:solidFill>
                  <a:schemeClr val="bg1">
                    <a:lumMod val="50000"/>
                  </a:schemeClr>
                </a:solidFill>
                <a:latin typeface="Arial"/>
                <a:cs typeface="Segoe UI"/>
              </a:rPr>
              <a:t>​</a:t>
            </a:r>
            <a:r>
              <a:rPr lang="en-US" sz="1200" b="1">
                <a:solidFill>
                  <a:schemeClr val="bg1">
                    <a:lumMod val="50000"/>
                  </a:schemeClr>
                </a:solidFill>
                <a:latin typeface="Arial"/>
                <a:cs typeface="Segoe UI"/>
              </a:rPr>
              <a:t>Order parts through certified vendors. Machine materials and parts to proper sizing. Assemble a testable prototype.</a:t>
            </a:r>
            <a:endParaRPr lang="en-US" b="1">
              <a:latin typeface="Arial"/>
              <a:cs typeface="Calibri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C34334F-B673-FB06-8DC6-BA8B494C1EB1}"/>
              </a:ext>
            </a:extLst>
          </p:cNvPr>
          <p:cNvSpPr txBox="1"/>
          <p:nvPr/>
        </p:nvSpPr>
        <p:spPr>
          <a:xfrm>
            <a:off x="5066472" y="3522378"/>
            <a:ext cx="2059055" cy="129266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>
                <a:solidFill>
                  <a:schemeClr val="bg1">
                    <a:lumMod val="50000"/>
                  </a:schemeClr>
                </a:solidFill>
                <a:latin typeface="Arial"/>
                <a:cs typeface="Segoe UI"/>
              </a:rPr>
              <a:t>​</a:t>
            </a:r>
            <a:r>
              <a:rPr lang="en-US" sz="1200" b="1">
                <a:solidFill>
                  <a:schemeClr val="bg1">
                    <a:lumMod val="50000"/>
                  </a:schemeClr>
                </a:solidFill>
                <a:latin typeface="Arial"/>
                <a:cs typeface="Segoe UI"/>
              </a:rPr>
              <a:t>Transfer prototype to MagLab for testing. Test the structure and FOSS system using test procedure discussed in Risk Assessment.</a:t>
            </a:r>
            <a:endParaRPr lang="en-US" b="1">
              <a:latin typeface="Arial"/>
              <a:cs typeface="Calibri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6D5C4EF-AF89-9680-B62D-A49B9525DF5B}"/>
              </a:ext>
            </a:extLst>
          </p:cNvPr>
          <p:cNvSpPr txBox="1"/>
          <p:nvPr/>
        </p:nvSpPr>
        <p:spPr>
          <a:xfrm>
            <a:off x="545045" y="3522378"/>
            <a:ext cx="2059055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>
                <a:solidFill>
                  <a:schemeClr val="bg1">
                    <a:lumMod val="50000"/>
                  </a:schemeClr>
                </a:solidFill>
                <a:latin typeface="Arial"/>
                <a:cs typeface="Segoe UI"/>
              </a:rPr>
              <a:t>​</a:t>
            </a:r>
            <a:r>
              <a:rPr lang="en-US" sz="1200" b="1">
                <a:solidFill>
                  <a:schemeClr val="bg1">
                    <a:lumMod val="50000"/>
                  </a:schemeClr>
                </a:solidFill>
                <a:latin typeface="Arial"/>
                <a:cs typeface="Segoe UI"/>
              </a:rPr>
              <a:t>Use the feedback provided from the trip to construct the best testing and assembly procedure.</a:t>
            </a:r>
            <a:endParaRPr lang="en-US" b="1">
              <a:latin typeface="Arial"/>
              <a:cs typeface="Calibri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C60CA8A-8776-735A-5FA0-8421F238697E}"/>
              </a:ext>
            </a:extLst>
          </p:cNvPr>
          <p:cNvSpPr txBox="1"/>
          <p:nvPr/>
        </p:nvSpPr>
        <p:spPr>
          <a:xfrm>
            <a:off x="7478570" y="3522378"/>
            <a:ext cx="2059055" cy="110799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>
                <a:solidFill>
                  <a:schemeClr val="bg1">
                    <a:lumMod val="50000"/>
                  </a:schemeClr>
                </a:solidFill>
                <a:latin typeface="Arial"/>
                <a:cs typeface="Segoe UI"/>
              </a:rPr>
              <a:t>​</a:t>
            </a:r>
            <a:r>
              <a:rPr lang="en-US" sz="1200" b="1">
                <a:solidFill>
                  <a:schemeClr val="bg1">
                    <a:lumMod val="50000"/>
                  </a:schemeClr>
                </a:solidFill>
                <a:latin typeface="Arial"/>
                <a:cs typeface="Segoe UI"/>
              </a:rPr>
              <a:t>Develop final prototype based off initial results from testing. Test the new prototype to confirm optimal design.  </a:t>
            </a:r>
            <a:endParaRPr lang="en-US" b="1">
              <a:latin typeface="Arial"/>
              <a:cs typeface="Calibri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DF40327-7733-C8BB-610E-4CEC8DC99386}"/>
              </a:ext>
            </a:extLst>
          </p:cNvPr>
          <p:cNvSpPr txBox="1"/>
          <p:nvPr/>
        </p:nvSpPr>
        <p:spPr>
          <a:xfrm>
            <a:off x="9790872" y="3522378"/>
            <a:ext cx="2059055" cy="110799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>
                <a:solidFill>
                  <a:schemeClr val="bg1">
                    <a:lumMod val="50000"/>
                  </a:schemeClr>
                </a:solidFill>
                <a:latin typeface="Arial"/>
                <a:cs typeface="Segoe UI"/>
              </a:rPr>
              <a:t>​</a:t>
            </a:r>
            <a:r>
              <a:rPr lang="en-US" sz="1200" b="1">
                <a:solidFill>
                  <a:schemeClr val="bg1">
                    <a:lumMod val="50000"/>
                  </a:schemeClr>
                </a:solidFill>
                <a:latin typeface="Arial"/>
                <a:cs typeface="Segoe UI"/>
              </a:rPr>
              <a:t>Present final design to NASA and other colleagues at the Engineering Design Day Fair.</a:t>
            </a:r>
            <a:endParaRPr lang="en-US" b="1">
              <a:latin typeface="Arial"/>
              <a:cs typeface="Calibri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6E2244B-F73D-2F2B-6929-7740EAF22196}"/>
              </a:ext>
            </a:extLst>
          </p:cNvPr>
          <p:cNvSpPr txBox="1"/>
          <p:nvPr/>
        </p:nvSpPr>
        <p:spPr>
          <a:xfrm>
            <a:off x="9836948" y="2343363"/>
            <a:ext cx="1966902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200" b="1">
                <a:solidFill>
                  <a:schemeClr val="bg1">
                    <a:lumMod val="50000"/>
                  </a:schemeClr>
                </a:solidFill>
                <a:latin typeface="Arial"/>
                <a:cs typeface="Segoe UI"/>
              </a:rPr>
              <a:t>​</a:t>
            </a:r>
            <a:r>
              <a:rPr lang="en-US" sz="1200" b="1">
                <a:latin typeface="Arial"/>
                <a:cs typeface="Segoe UI"/>
              </a:rPr>
              <a:t>April 6</a:t>
            </a:r>
            <a:endParaRPr lang="en-US" sz="1200" b="1">
              <a:latin typeface="Arial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73F913A-19F9-6B36-2FF5-623A59CE55F4}"/>
              </a:ext>
            </a:extLst>
          </p:cNvPr>
          <p:cNvSpPr txBox="1"/>
          <p:nvPr/>
        </p:nvSpPr>
        <p:spPr>
          <a:xfrm>
            <a:off x="7478570" y="2343363"/>
            <a:ext cx="1966902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200" b="1">
                <a:solidFill>
                  <a:schemeClr val="bg1">
                    <a:lumMod val="50000"/>
                  </a:schemeClr>
                </a:solidFill>
                <a:latin typeface="Arial"/>
                <a:cs typeface="Segoe UI"/>
              </a:rPr>
              <a:t>​</a:t>
            </a:r>
            <a:r>
              <a:rPr lang="en-US" sz="1200" b="1">
                <a:latin typeface="Arial"/>
                <a:cs typeface="Segoe UI"/>
              </a:rPr>
              <a:t>April 1</a:t>
            </a:r>
            <a:endParaRPr lang="en-US" sz="1200" b="1">
              <a:latin typeface="Arial"/>
              <a:cs typeface="Calibri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E447A8B-B202-E15A-F2B7-C4F6D708DAE9}"/>
              </a:ext>
            </a:extLst>
          </p:cNvPr>
          <p:cNvSpPr txBox="1"/>
          <p:nvPr/>
        </p:nvSpPr>
        <p:spPr>
          <a:xfrm>
            <a:off x="545045" y="2343363"/>
            <a:ext cx="1966902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200" b="1">
                <a:latin typeface="Arial"/>
                <a:cs typeface="Segoe UI"/>
              </a:rPr>
              <a:t>​February 28</a:t>
            </a:r>
            <a:endParaRPr lang="en-US" sz="1200" b="1">
              <a:latin typeface="Arial"/>
              <a:cs typeface="Calibri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6DCE9E2-E4A6-F1B6-637F-A8255797A1C3}"/>
              </a:ext>
            </a:extLst>
          </p:cNvPr>
          <p:cNvSpPr txBox="1"/>
          <p:nvPr/>
        </p:nvSpPr>
        <p:spPr>
          <a:xfrm>
            <a:off x="2746528" y="2343363"/>
            <a:ext cx="1966902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200" b="1">
                <a:latin typeface="Arial"/>
                <a:cs typeface="Segoe UI"/>
              </a:rPr>
              <a:t>​March 6</a:t>
            </a:r>
            <a:endParaRPr lang="en-US" sz="1200" b="1">
              <a:latin typeface="Arial"/>
              <a:cs typeface="Calibri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CE23E55-7D7E-7010-9885-DD47D1DC970F}"/>
              </a:ext>
            </a:extLst>
          </p:cNvPr>
          <p:cNvSpPr txBox="1"/>
          <p:nvPr/>
        </p:nvSpPr>
        <p:spPr>
          <a:xfrm>
            <a:off x="5141634" y="2343363"/>
            <a:ext cx="1966902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200" b="1">
                <a:latin typeface="Arial"/>
                <a:cs typeface="Segoe UI"/>
              </a:rPr>
              <a:t>​March 10</a:t>
            </a:r>
            <a:endParaRPr lang="en-US" sz="1200" b="1">
              <a:latin typeface="Arial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6050002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6B943D-DD55-4E03-BD59-EA3357AF11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Concept Selection Backup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5B3B9E-48FD-488C-9459-53AA98169E0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BF4ED5-4FF3-42F2-B9CB-C14DAF75C9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77076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>
            <a:extLst>
              <a:ext uri="{FF2B5EF4-FFF2-40B4-BE49-F238E27FC236}">
                <a16:creationId xmlns:a16="http://schemas.microsoft.com/office/drawing/2014/main" id="{BB576D7D-EBAD-8E77-7320-E15B75CE7E2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r="-25" b="22115"/>
          <a:stretch/>
        </p:blipFill>
        <p:spPr>
          <a:xfrm>
            <a:off x="0" y="0"/>
            <a:ext cx="12188963" cy="592650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DDBDD44-A4AA-4688-9075-ADB6D87E8F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286" y="780047"/>
            <a:ext cx="3994991" cy="1354317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  <a:latin typeface="Arial"/>
                <a:cs typeface="Arial"/>
              </a:rPr>
              <a:t>Background: </a:t>
            </a:r>
            <a:r>
              <a:rPr lang="en-US" sz="4000" i="1" dirty="0">
                <a:solidFill>
                  <a:schemeClr val="bg1"/>
                </a:solidFill>
                <a:latin typeface="Arial"/>
                <a:cs typeface="Arial"/>
              </a:rPr>
              <a:t>Cryogenic Behavior in Space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52DA75C6-D6DD-D8B1-CBBD-8736829EC949}"/>
              </a:ext>
            </a:extLst>
          </p:cNvPr>
          <p:cNvSpPr/>
          <p:nvPr/>
        </p:nvSpPr>
        <p:spPr>
          <a:xfrm>
            <a:off x="3982530" y="205514"/>
            <a:ext cx="4226942" cy="5405885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223C724A-F66E-9335-C1C5-7EF669FACE74}"/>
              </a:ext>
            </a:extLst>
          </p:cNvPr>
          <p:cNvSpPr/>
          <p:nvPr/>
        </p:nvSpPr>
        <p:spPr>
          <a:xfrm>
            <a:off x="4083170" y="320533"/>
            <a:ext cx="4025660" cy="5161470"/>
          </a:xfrm>
          <a:prstGeom prst="ellipse">
            <a:avLst/>
          </a:prstGeom>
          <a:solidFill>
            <a:schemeClr val="bg2">
              <a:lumMod val="90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C7335623-ED1E-80CC-EE96-C5F266207F09}"/>
              </a:ext>
            </a:extLst>
          </p:cNvPr>
          <p:cNvSpPr/>
          <p:nvPr/>
        </p:nvSpPr>
        <p:spPr>
          <a:xfrm>
            <a:off x="4212566" y="478684"/>
            <a:ext cx="3766868" cy="4845169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Symbols of NASA | NASA">
            <a:extLst>
              <a:ext uri="{FF2B5EF4-FFF2-40B4-BE49-F238E27FC236}">
                <a16:creationId xmlns:a16="http://schemas.microsoft.com/office/drawing/2014/main" id="{C0AA3913-0A1E-D474-44B8-ACF82F016A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1120" y="38845"/>
            <a:ext cx="1747422" cy="873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BAD765A-FB42-3BD7-EEF1-46CBE79E312C}"/>
              </a:ext>
            </a:extLst>
          </p:cNvPr>
          <p:cNvSpPr txBox="1"/>
          <p:nvPr/>
        </p:nvSpPr>
        <p:spPr>
          <a:xfrm>
            <a:off x="10710050" y="5567122"/>
            <a:ext cx="1747422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dirty="0">
                <a:ea typeface="+mn-lt"/>
                <a:cs typeface="+mn-lt"/>
              </a:rPr>
              <a:t>Bryson Peters</a:t>
            </a:r>
          </a:p>
        </p:txBody>
      </p:sp>
      <p:sp>
        <p:nvSpPr>
          <p:cNvPr id="13" name="Slide Number Placeholder 2">
            <a:extLst>
              <a:ext uri="{FF2B5EF4-FFF2-40B4-BE49-F238E27FC236}">
                <a16:creationId xmlns:a16="http://schemas.microsoft.com/office/drawing/2014/main" id="{6AAF339B-DBCB-6656-DCB5-38A53D4751CC}"/>
              </a:ext>
            </a:extLst>
          </p:cNvPr>
          <p:cNvSpPr txBox="1">
            <a:spLocks/>
          </p:cNvSpPr>
          <p:nvPr/>
        </p:nvSpPr>
        <p:spPr>
          <a:xfrm>
            <a:off x="5746630" y="6133161"/>
            <a:ext cx="704088" cy="365125"/>
          </a:xfrm>
          <a:prstGeom prst="rect">
            <a:avLst/>
          </a:prstGeom>
        </p:spPr>
        <p:txBody>
          <a:bodyPr lIns="91440" tIns="45720" rIns="91440" bIns="45720" anchor="t"/>
          <a:lstStyle>
            <a:defPPr>
              <a:defRPr lang="en-US"/>
            </a:defPPr>
            <a:lvl1pPr marL="0" algn="r" defTabSz="914400" rtl="0" eaLnBrk="1" latinLnBrk="0" hangingPunct="1"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6F1FABC0-072B-4F22-8F9B-95A9D10B0206}" type="slidenum">
              <a:rPr lang="en-US" smtClean="0"/>
              <a:pPr algn="ctr"/>
              <a:t>5</a:t>
            </a:fld>
            <a:endParaRPr lang="en-US" dirty="0"/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27B6293C-D39B-D693-825F-AC9A5A140FDC}"/>
              </a:ext>
            </a:extLst>
          </p:cNvPr>
          <p:cNvCxnSpPr>
            <a:cxnSpLocks/>
          </p:cNvCxnSpPr>
          <p:nvPr/>
        </p:nvCxnSpPr>
        <p:spPr>
          <a:xfrm flipH="1" flipV="1">
            <a:off x="7935050" y="4266680"/>
            <a:ext cx="972917" cy="46263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76C64204-F48F-9752-2084-8251EE7FB790}"/>
              </a:ext>
            </a:extLst>
          </p:cNvPr>
          <p:cNvSpPr txBox="1"/>
          <p:nvPr/>
        </p:nvSpPr>
        <p:spPr>
          <a:xfrm>
            <a:off x="8912826" y="4436928"/>
            <a:ext cx="3410392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ysClr val="windowText" lastClr="000000"/>
                </a:solidFill>
              </a:rPr>
              <a:t>Storage Tank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11A81289-14E3-44B4-1FDF-34DE99DEB78B}"/>
              </a:ext>
            </a:extLst>
          </p:cNvPr>
          <p:cNvCxnSpPr>
            <a:cxnSpLocks/>
          </p:cNvCxnSpPr>
          <p:nvPr/>
        </p:nvCxnSpPr>
        <p:spPr>
          <a:xfrm flipV="1">
            <a:off x="3374431" y="3799117"/>
            <a:ext cx="981259" cy="467563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53D388D7-1A25-A38D-5D45-A313E1969957}"/>
              </a:ext>
            </a:extLst>
          </p:cNvPr>
          <p:cNvSpPr txBox="1"/>
          <p:nvPr/>
        </p:nvSpPr>
        <p:spPr>
          <a:xfrm>
            <a:off x="1360882" y="4131846"/>
            <a:ext cx="3410392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ysClr val="windowText" lastClr="000000"/>
                </a:solidFill>
              </a:rPr>
              <a:t>Liquid Fuel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CFED8907-34BE-F885-A835-F1DB1E477C62}"/>
              </a:ext>
            </a:extLst>
          </p:cNvPr>
          <p:cNvCxnSpPr>
            <a:cxnSpLocks/>
          </p:cNvCxnSpPr>
          <p:nvPr/>
        </p:nvCxnSpPr>
        <p:spPr>
          <a:xfrm flipH="1">
            <a:off x="7979434" y="2008006"/>
            <a:ext cx="125936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958EA3D6-87DA-CE37-8CAA-AECC3E9E6A8E}"/>
              </a:ext>
            </a:extLst>
          </p:cNvPr>
          <p:cNvSpPr txBox="1"/>
          <p:nvPr/>
        </p:nvSpPr>
        <p:spPr>
          <a:xfrm>
            <a:off x="9238800" y="1715618"/>
            <a:ext cx="3410392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ysClr val="windowText" lastClr="000000"/>
                </a:solidFill>
              </a:rPr>
              <a:t>Boil-off</a:t>
            </a:r>
          </a:p>
        </p:txBody>
      </p:sp>
    </p:spTree>
    <p:extLst>
      <p:ext uri="{BB962C8B-B14F-4D97-AF65-F5344CB8AC3E}">
        <p14:creationId xmlns:p14="http://schemas.microsoft.com/office/powerpoint/2010/main" val="56377686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6B943D-DD55-4E03-BD59-EA3357AF11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Detailed Math Backup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5B3B9E-48FD-488C-9459-53AA98169E0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BF4ED5-4FF3-42F2-B9CB-C14DAF75C9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305181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999AA7E-CB20-4C77-8F4A-3C06B8F34A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Standard Shapes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BB4462-2FC3-4B5F-BABF-B2E83FA170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51</a:t>
            </a:fld>
            <a:endParaRPr lang="en-US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9AE4777B-26F0-48A5-A1D1-691D803CB8B3}"/>
              </a:ext>
            </a:extLst>
          </p:cNvPr>
          <p:cNvGrpSpPr/>
          <p:nvPr/>
        </p:nvGrpSpPr>
        <p:grpSpPr>
          <a:xfrm>
            <a:off x="602984" y="1449866"/>
            <a:ext cx="10156422" cy="4338886"/>
            <a:chOff x="602984" y="1670586"/>
            <a:chExt cx="10156422" cy="4338886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626D4948-37C8-41FB-AAE7-E8E593D15E17}"/>
                </a:ext>
              </a:extLst>
            </p:cNvPr>
            <p:cNvSpPr/>
            <p:nvPr/>
          </p:nvSpPr>
          <p:spPr>
            <a:xfrm>
              <a:off x="606669" y="2606943"/>
              <a:ext cx="1676400" cy="457200"/>
            </a:xfrm>
            <a:prstGeom prst="rect">
              <a:avLst/>
            </a:prstGeom>
            <a:solidFill>
              <a:srgbClr val="FFFF00">
                <a:alpha val="25098"/>
              </a:srgb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>
                  <a:solidFill>
                    <a:sysClr val="windowText" lastClr="000000"/>
                  </a:solidFill>
                </a:rPr>
                <a:t>Summary Box</a:t>
              </a:r>
            </a:p>
          </p:txBody>
        </p: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2B19C75B-F5BA-42A5-98FC-8098B5F0509D}"/>
                </a:ext>
              </a:extLst>
            </p:cNvPr>
            <p:cNvCxnSpPr/>
            <p:nvPr/>
          </p:nvCxnSpPr>
          <p:spPr>
            <a:xfrm>
              <a:off x="602984" y="3657600"/>
              <a:ext cx="914400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3772325E-A2DD-4B3D-9EA2-ACF3869B2980}"/>
                </a:ext>
              </a:extLst>
            </p:cNvPr>
            <p:cNvSpPr/>
            <p:nvPr/>
          </p:nvSpPr>
          <p:spPr>
            <a:xfrm>
              <a:off x="602984" y="4438651"/>
              <a:ext cx="762000" cy="685800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ysClr val="windowText" lastClr="000000"/>
                </a:solidFill>
              </a:endParaRPr>
            </a:p>
          </p:txBody>
        </p: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739255DE-7C1F-4F3B-BD5A-D83AAACC2730}"/>
                </a:ext>
              </a:extLst>
            </p:cNvPr>
            <p:cNvCxnSpPr/>
            <p:nvPr/>
          </p:nvCxnSpPr>
          <p:spPr>
            <a:xfrm>
              <a:off x="602984" y="4114800"/>
              <a:ext cx="914400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3A3EAAC-E19B-4C87-83A2-2A1D2E6ACB20}"/>
                </a:ext>
              </a:extLst>
            </p:cNvPr>
            <p:cNvSpPr/>
            <p:nvPr/>
          </p:nvSpPr>
          <p:spPr>
            <a:xfrm>
              <a:off x="602984" y="1670586"/>
              <a:ext cx="685800" cy="685800"/>
            </a:xfrm>
            <a:prstGeom prst="rect">
              <a:avLst/>
            </a:prstGeom>
            <a:solidFill>
              <a:srgbClr val="FFFF00">
                <a:alpha val="25098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129F974E-80EE-4D7D-822C-C6B3DB671DD0}"/>
                </a:ext>
              </a:extLst>
            </p:cNvPr>
            <p:cNvSpPr/>
            <p:nvPr/>
          </p:nvSpPr>
          <p:spPr>
            <a:xfrm>
              <a:off x="602984" y="5323672"/>
              <a:ext cx="685800" cy="685800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9CF75824-1E9F-4AE7-BE90-3E777C4DE59D}"/>
                </a:ext>
              </a:extLst>
            </p:cNvPr>
            <p:cNvSpPr/>
            <p:nvPr/>
          </p:nvSpPr>
          <p:spPr>
            <a:xfrm>
              <a:off x="5257800" y="5258151"/>
              <a:ext cx="685800" cy="685800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1D7ACD1-261F-46E2-AD7C-B55443653F5A}"/>
                </a:ext>
              </a:extLst>
            </p:cNvPr>
            <p:cNvSpPr txBox="1"/>
            <p:nvPr/>
          </p:nvSpPr>
          <p:spPr>
            <a:xfrm>
              <a:off x="5257800" y="2606943"/>
              <a:ext cx="122937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/>
                <a:t>Text box 1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6BFD611-8B84-49E9-9AF7-600638FE30AE}"/>
                </a:ext>
              </a:extLst>
            </p:cNvPr>
            <p:cNvSpPr txBox="1"/>
            <p:nvPr/>
          </p:nvSpPr>
          <p:spPr>
            <a:xfrm>
              <a:off x="8839200" y="2606943"/>
              <a:ext cx="1920206" cy="40011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2000"/>
                <a:t>Outlined</a:t>
              </a:r>
              <a:r>
                <a:rPr lang="en-US"/>
                <a:t> Text Box</a:t>
              </a:r>
            </a:p>
          </p:txBody>
        </p: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EEC82D91-488E-4E1A-82B0-10ABA4B9E597}"/>
                </a:ext>
              </a:extLst>
            </p:cNvPr>
            <p:cNvCxnSpPr/>
            <p:nvPr/>
          </p:nvCxnSpPr>
          <p:spPr>
            <a:xfrm flipV="1">
              <a:off x="602984" y="3276600"/>
              <a:ext cx="9144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C2CE5654-6189-40ED-BD8C-C61235EAA5D9}"/>
                </a:ext>
              </a:extLst>
            </p:cNvPr>
            <p:cNvCxnSpPr/>
            <p:nvPr/>
          </p:nvCxnSpPr>
          <p:spPr>
            <a:xfrm>
              <a:off x="5257800" y="3610829"/>
              <a:ext cx="914400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69EFD6CF-E437-44EE-A616-A028A876DCC4}"/>
                </a:ext>
              </a:extLst>
            </p:cNvPr>
            <p:cNvSpPr/>
            <p:nvPr/>
          </p:nvSpPr>
          <p:spPr>
            <a:xfrm>
              <a:off x="5257800" y="4391880"/>
              <a:ext cx="762000" cy="68580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ysClr val="windowText" lastClr="000000"/>
                </a:solidFill>
              </a:endParaRPr>
            </a:p>
          </p:txBody>
        </p: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00CF3755-3CA6-4320-BE01-4069C77CA0C5}"/>
                </a:ext>
              </a:extLst>
            </p:cNvPr>
            <p:cNvCxnSpPr/>
            <p:nvPr/>
          </p:nvCxnSpPr>
          <p:spPr>
            <a:xfrm>
              <a:off x="5257800" y="4068029"/>
              <a:ext cx="914400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C3D64251-44F2-4F31-BBFE-D35D792AC405}"/>
                </a:ext>
              </a:extLst>
            </p:cNvPr>
            <p:cNvCxnSpPr/>
            <p:nvPr/>
          </p:nvCxnSpPr>
          <p:spPr>
            <a:xfrm flipV="1">
              <a:off x="5257800" y="3229829"/>
              <a:ext cx="914400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48F8E697-72CF-49D4-B59F-9B815737F65C}"/>
                </a:ext>
              </a:extLst>
            </p:cNvPr>
            <p:cNvSpPr/>
            <p:nvPr/>
          </p:nvSpPr>
          <p:spPr>
            <a:xfrm>
              <a:off x="8839200" y="5279738"/>
              <a:ext cx="685800" cy="685800"/>
            </a:xfrm>
            <a:prstGeom prst="rect">
              <a:avLst/>
            </a:prstGeom>
            <a:noFill/>
            <a:ln w="381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20CD504C-28ED-488B-8C7A-A21B82370428}"/>
                </a:ext>
              </a:extLst>
            </p:cNvPr>
            <p:cNvCxnSpPr/>
            <p:nvPr/>
          </p:nvCxnSpPr>
          <p:spPr>
            <a:xfrm>
              <a:off x="8839200" y="3632416"/>
              <a:ext cx="914400" cy="0"/>
            </a:xfrm>
            <a:prstGeom prst="straightConnector1">
              <a:avLst/>
            </a:prstGeom>
            <a:ln w="38100">
              <a:solidFill>
                <a:srgbClr val="FFFF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8F16AAAD-A5C6-4366-A860-DF326E7AC0A9}"/>
                </a:ext>
              </a:extLst>
            </p:cNvPr>
            <p:cNvSpPr/>
            <p:nvPr/>
          </p:nvSpPr>
          <p:spPr>
            <a:xfrm>
              <a:off x="8839200" y="4413467"/>
              <a:ext cx="762000" cy="685800"/>
            </a:xfrm>
            <a:prstGeom prst="ellipse">
              <a:avLst/>
            </a:prstGeom>
            <a:noFill/>
            <a:ln w="381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ysClr val="windowText" lastClr="000000"/>
                </a:solidFill>
              </a:endParaRPr>
            </a:p>
          </p:txBody>
        </p: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164BBFEC-5450-477C-AEA9-B16DFD4BF4AD}"/>
                </a:ext>
              </a:extLst>
            </p:cNvPr>
            <p:cNvCxnSpPr/>
            <p:nvPr/>
          </p:nvCxnSpPr>
          <p:spPr>
            <a:xfrm>
              <a:off x="8839200" y="4089616"/>
              <a:ext cx="914400" cy="0"/>
            </a:xfrm>
            <a:prstGeom prst="straightConnector1">
              <a:avLst/>
            </a:prstGeom>
            <a:ln w="38100">
              <a:solidFill>
                <a:srgbClr val="FFFF00"/>
              </a:solidFill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C4FE2FB0-EA66-474C-9B1F-3C03B1587AE3}"/>
                </a:ext>
              </a:extLst>
            </p:cNvPr>
            <p:cNvCxnSpPr/>
            <p:nvPr/>
          </p:nvCxnSpPr>
          <p:spPr>
            <a:xfrm flipV="1">
              <a:off x="8839200" y="3251416"/>
              <a:ext cx="914400" cy="0"/>
            </a:xfrm>
            <a:prstGeom prst="line">
              <a:avLst/>
            </a:prstGeom>
            <a:ln w="28575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73702436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47BEF802-6B51-551A-54E6-78E32CB86B5C}"/>
              </a:ext>
            </a:extLst>
          </p:cNvPr>
          <p:cNvSpPr txBox="1">
            <a:spLocks/>
          </p:cNvSpPr>
          <p:nvPr/>
        </p:nvSpPr>
        <p:spPr>
          <a:xfrm>
            <a:off x="5746630" y="6133161"/>
            <a:ext cx="704088" cy="365125"/>
          </a:xfrm>
          <a:prstGeom prst="rect">
            <a:avLst/>
          </a:prstGeom>
        </p:spPr>
        <p:txBody>
          <a:bodyPr lIns="91440" tIns="45720" rIns="91440" bIns="45720" anchor="t"/>
          <a:lstStyle>
            <a:defPPr>
              <a:defRPr lang="en-US"/>
            </a:defPPr>
            <a:lvl1pPr marL="0" algn="r" defTabSz="914400" rtl="0" eaLnBrk="1" latinLnBrk="0" hangingPunct="1"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6F1FABC0-072B-4F22-8F9B-95A9D10B0206}" type="slidenum">
              <a:rPr lang="en-US" smtClean="0"/>
              <a:pPr algn="ctr"/>
              <a:t>52</a:t>
            </a:fld>
            <a:endParaRPr lang="en-US"/>
          </a:p>
        </p:txBody>
      </p:sp>
      <p:pic>
        <p:nvPicPr>
          <p:cNvPr id="13" name="Picture 13">
            <a:extLst>
              <a:ext uri="{FF2B5EF4-FFF2-40B4-BE49-F238E27FC236}">
                <a16:creationId xmlns:a16="http://schemas.microsoft.com/office/drawing/2014/main" id="{60F10A8E-5496-C75F-326C-50F26FE4E8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360" b="98000" l="5213" r="89980">
                        <a14:foregroundMark x1="41852" y1="8320" x2="80010" y2="5360"/>
                        <a14:foregroundMark x1="5263" y1="61440" x2="9565" y2="74600"/>
                        <a14:foregroundMark x1="18168" y1="88640" x2="22470" y2="98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019135">
            <a:off x="7155922" y="3059248"/>
            <a:ext cx="2204173" cy="2852622"/>
          </a:xfrm>
          <a:prstGeom prst="rect">
            <a:avLst/>
          </a:prstGeom>
        </p:spPr>
      </p:pic>
      <p:pic>
        <p:nvPicPr>
          <p:cNvPr id="16" name="Picture 15" descr="A picture containing laser, scene, light, dark&#10;&#10;Description automatically generated">
            <a:extLst>
              <a:ext uri="{FF2B5EF4-FFF2-40B4-BE49-F238E27FC236}">
                <a16:creationId xmlns:a16="http://schemas.microsoft.com/office/drawing/2014/main" id="{6DE5F8A7-5790-975A-5114-6F558615C67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03" t="13255" r="23000" b="19473"/>
          <a:stretch/>
        </p:blipFill>
        <p:spPr>
          <a:xfrm>
            <a:off x="-34652" y="-114299"/>
            <a:ext cx="3715768" cy="3181964"/>
          </a:xfrm>
          <a:prstGeom prst="rect">
            <a:avLst/>
          </a:prstGeom>
        </p:spPr>
      </p:pic>
      <p:pic>
        <p:nvPicPr>
          <p:cNvPr id="1026" name="Picture 2" descr="See the source image">
            <a:extLst>
              <a:ext uri="{FF2B5EF4-FFF2-40B4-BE49-F238E27FC236}">
                <a16:creationId xmlns:a16="http://schemas.microsoft.com/office/drawing/2014/main" id="{A312C6DD-DB21-A915-B2A4-3B36231535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7" t="11183" r="8409"/>
          <a:stretch/>
        </p:blipFill>
        <p:spPr bwMode="auto">
          <a:xfrm>
            <a:off x="0" y="3067664"/>
            <a:ext cx="3658902" cy="2891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 descr="A picture containing device&#10;&#10;Description automatically generated">
            <a:extLst>
              <a:ext uri="{FF2B5EF4-FFF2-40B4-BE49-F238E27FC236}">
                <a16:creationId xmlns:a16="http://schemas.microsoft.com/office/drawing/2014/main" id="{5C33E429-77E3-50C9-52BE-2ED7A8700FE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53" t="-8783" r="397" b="14133"/>
          <a:stretch/>
        </p:blipFill>
        <p:spPr>
          <a:xfrm>
            <a:off x="8480493" y="131551"/>
            <a:ext cx="3384665" cy="282193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CEEA69A-7C8B-D2BE-E225-51CC1C3AE7E6}"/>
              </a:ext>
            </a:extLst>
          </p:cNvPr>
          <p:cNvSpPr txBox="1"/>
          <p:nvPr/>
        </p:nvSpPr>
        <p:spPr>
          <a:xfrm>
            <a:off x="10550609" y="5532438"/>
            <a:ext cx="16413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Name</a:t>
            </a:r>
          </a:p>
        </p:txBody>
      </p:sp>
      <p:pic>
        <p:nvPicPr>
          <p:cNvPr id="4" name="Picture 6" descr="A picture containing web, outdoor object&#10;&#10;Description automatically generated">
            <a:extLst>
              <a:ext uri="{FF2B5EF4-FFF2-40B4-BE49-F238E27FC236}">
                <a16:creationId xmlns:a16="http://schemas.microsoft.com/office/drawing/2014/main" id="{2DC9058C-0EE2-DEC9-BE46-5B28BCC5418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42606" y="401605"/>
            <a:ext cx="2081842" cy="2284275"/>
          </a:xfrm>
          <a:prstGeom prst="rect">
            <a:avLst/>
          </a:prstGeom>
        </p:spPr>
      </p:pic>
      <p:pic>
        <p:nvPicPr>
          <p:cNvPr id="9" name="Picture 8" descr="Diagram&#10;&#10;Description automatically generated">
            <a:extLst>
              <a:ext uri="{FF2B5EF4-FFF2-40B4-BE49-F238E27FC236}">
                <a16:creationId xmlns:a16="http://schemas.microsoft.com/office/drawing/2014/main" id="{483042E0-BBEE-F800-2ED6-7F425D1823E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7921" r="3960" b="660"/>
          <a:stretch/>
        </p:blipFill>
        <p:spPr>
          <a:xfrm>
            <a:off x="4291610" y="402522"/>
            <a:ext cx="1505781" cy="5123207"/>
          </a:xfrm>
          <a:prstGeom prst="rect">
            <a:avLst/>
          </a:prstGeom>
        </p:spPr>
      </p:pic>
      <p:pic>
        <p:nvPicPr>
          <p:cNvPr id="11" name="Picture 2" descr="Symbols of NASA | NASA">
            <a:extLst>
              <a:ext uri="{FF2B5EF4-FFF2-40B4-BE49-F238E27FC236}">
                <a16:creationId xmlns:a16="http://schemas.microsoft.com/office/drawing/2014/main" id="{A5927ECB-5101-570F-B968-2D48868C96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1120" y="38845"/>
            <a:ext cx="1747422" cy="873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82B754B-089D-5C2A-228C-7FD0C5940501}"/>
              </a:ext>
            </a:extLst>
          </p:cNvPr>
          <p:cNvSpPr txBox="1"/>
          <p:nvPr/>
        </p:nvSpPr>
        <p:spPr>
          <a:xfrm>
            <a:off x="9656064" y="3925824"/>
            <a:ext cx="201168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cs typeface="Calibri"/>
              </a:rPr>
              <a:t>Do we still want this slide? Or nah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124875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999AA7E-CB20-4C77-8F4A-3C06B8F34A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/>
                <a:cs typeface="Arial"/>
              </a:rPr>
              <a:t>Cool Shapes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BB4462-2FC3-4B5F-BABF-B2E83FA170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53</a:t>
            </a:fld>
            <a:endParaRPr lang="en-US"/>
          </a:p>
        </p:txBody>
      </p:sp>
      <p:pic>
        <p:nvPicPr>
          <p:cNvPr id="2" name="Graphic 1" descr="Outer Space Landscape outline">
            <a:extLst>
              <a:ext uri="{FF2B5EF4-FFF2-40B4-BE49-F238E27FC236}">
                <a16:creationId xmlns:a16="http://schemas.microsoft.com/office/drawing/2014/main" id="{E835C84E-356F-CC7C-2819-E6C2658C04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77789" y="1566291"/>
            <a:ext cx="1432318" cy="1432318"/>
          </a:xfrm>
          <a:prstGeom prst="rect">
            <a:avLst/>
          </a:prstGeom>
        </p:spPr>
      </p:pic>
      <p:pic>
        <p:nvPicPr>
          <p:cNvPr id="3" name="Graphic 25" descr="Rocket outline">
            <a:extLst>
              <a:ext uri="{FF2B5EF4-FFF2-40B4-BE49-F238E27FC236}">
                <a16:creationId xmlns:a16="http://schemas.microsoft.com/office/drawing/2014/main" id="{FE8CAF43-4AE9-8EA9-42F7-0E47218FF8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02519" y="2947988"/>
            <a:ext cx="1343024" cy="1331118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E42FF7C4-BCB3-66C3-0C41-D97941150F32}"/>
              </a:ext>
            </a:extLst>
          </p:cNvPr>
          <p:cNvGrpSpPr>
            <a:grpSpLocks noChangeAspect="1"/>
          </p:cNvGrpSpPr>
          <p:nvPr/>
        </p:nvGrpSpPr>
        <p:grpSpPr>
          <a:xfrm>
            <a:off x="3007925" y="1765228"/>
            <a:ext cx="1700571" cy="1630680"/>
            <a:chOff x="8957621" y="1789612"/>
            <a:chExt cx="1836619" cy="1828800"/>
          </a:xfrm>
        </p:grpSpPr>
        <p:sp>
          <p:nvSpPr>
            <p:cNvPr id="7" name="Flowchart: Connector 6">
              <a:extLst>
                <a:ext uri="{FF2B5EF4-FFF2-40B4-BE49-F238E27FC236}">
                  <a16:creationId xmlns:a16="http://schemas.microsoft.com/office/drawing/2014/main" id="{3ADB16E3-321E-778A-A443-AFDBFF127F91}"/>
                </a:ext>
              </a:extLst>
            </p:cNvPr>
            <p:cNvSpPr/>
            <p:nvPr/>
          </p:nvSpPr>
          <p:spPr>
            <a:xfrm>
              <a:off x="8965440" y="1789612"/>
              <a:ext cx="1828800" cy="1828800"/>
            </a:xfrm>
            <a:prstGeom prst="flowChartConnector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4AFCB236-05A9-20F3-EE40-13E6178F55DE}"/>
                </a:ext>
              </a:extLst>
            </p:cNvPr>
            <p:cNvGrpSpPr/>
            <p:nvPr/>
          </p:nvGrpSpPr>
          <p:grpSpPr>
            <a:xfrm>
              <a:off x="8957621" y="1789612"/>
              <a:ext cx="1829509" cy="1777162"/>
              <a:chOff x="8957621" y="1789612"/>
              <a:chExt cx="1829509" cy="1777162"/>
            </a:xfrm>
          </p:grpSpPr>
          <p:sp>
            <p:nvSpPr>
              <p:cNvPr id="9" name="Flowchart: Connector 8">
                <a:extLst>
                  <a:ext uri="{FF2B5EF4-FFF2-40B4-BE49-F238E27FC236}">
                    <a16:creationId xmlns:a16="http://schemas.microsoft.com/office/drawing/2014/main" id="{A41996AC-9268-870A-5E84-BEDDFCE3F42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9412453" y="2246812"/>
                <a:ext cx="914400" cy="914400"/>
              </a:xfrm>
              <a:prstGeom prst="flowChartConnector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id="{010A1EBA-76A8-9514-0601-1AF0EB8D778C}"/>
                  </a:ext>
                </a:extLst>
              </p:cNvPr>
              <p:cNvSpPr/>
              <p:nvPr/>
            </p:nvSpPr>
            <p:spPr>
              <a:xfrm>
                <a:off x="8957621" y="1789612"/>
                <a:ext cx="1829509" cy="1777162"/>
              </a:xfrm>
              <a:custGeom>
                <a:avLst/>
                <a:gdLst>
                  <a:gd name="connsiteX0" fmla="*/ 1132464 w 1829509"/>
                  <a:gd name="connsiteY0" fmla="*/ 1773415 h 1777162"/>
                  <a:gd name="connsiteX1" fmla="*/ 1226152 w 1829509"/>
                  <a:gd name="connsiteY1" fmla="*/ 1222526 h 1777162"/>
                  <a:gd name="connsiteX2" fmla="*/ 1567179 w 1829509"/>
                  <a:gd name="connsiteY2" fmla="*/ 1552310 h 1777162"/>
                  <a:gd name="connsiteX3" fmla="*/ 1349821 w 1829509"/>
                  <a:gd name="connsiteY3" fmla="*/ 1020159 h 1777162"/>
                  <a:gd name="connsiteX4" fmla="*/ 1829507 w 1829509"/>
                  <a:gd name="connsiteY4" fmla="*/ 1147575 h 1777162"/>
                  <a:gd name="connsiteX5" fmla="*/ 1342326 w 1829509"/>
                  <a:gd name="connsiteY5" fmla="*/ 757831 h 1777162"/>
                  <a:gd name="connsiteX6" fmla="*/ 1818264 w 1829509"/>
                  <a:gd name="connsiteY6" fmla="*/ 637910 h 1777162"/>
                  <a:gd name="connsiteX7" fmla="*/ 1188677 w 1829509"/>
                  <a:gd name="connsiteY7" fmla="*/ 551716 h 1777162"/>
                  <a:gd name="connsiteX8" fmla="*/ 1544693 w 1829509"/>
                  <a:gd name="connsiteY8" fmla="*/ 236923 h 1777162"/>
                  <a:gd name="connsiteX9" fmla="*/ 1012543 w 1829509"/>
                  <a:gd name="connsiteY9" fmla="*/ 416805 h 1777162"/>
                  <a:gd name="connsiteX10" fmla="*/ 1132464 w 1829509"/>
                  <a:gd name="connsiteY10" fmla="*/ 8323 h 1777162"/>
                  <a:gd name="connsiteX11" fmla="*/ 772700 w 1829509"/>
                  <a:gd name="connsiteY11" fmla="*/ 446785 h 1777162"/>
                  <a:gd name="connsiteX12" fmla="*/ 664021 w 1829509"/>
                  <a:gd name="connsiteY12" fmla="*/ 828 h 1777162"/>
                  <a:gd name="connsiteX13" fmla="*/ 551595 w 1829509"/>
                  <a:gd name="connsiteY13" fmla="*/ 585444 h 1777162"/>
                  <a:gd name="connsiteX14" fmla="*/ 240549 w 1829509"/>
                  <a:gd name="connsiteY14" fmla="*/ 236923 h 1777162"/>
                  <a:gd name="connsiteX15" fmla="*/ 454159 w 1829509"/>
                  <a:gd name="connsiteY15" fmla="*/ 806549 h 1777162"/>
                  <a:gd name="connsiteX16" fmla="*/ 19444 w 1829509"/>
                  <a:gd name="connsiteY16" fmla="*/ 660395 h 1777162"/>
                  <a:gd name="connsiteX17" fmla="*/ 446664 w 1829509"/>
                  <a:gd name="connsiteY17" fmla="*/ 1027654 h 1777162"/>
                  <a:gd name="connsiteX18" fmla="*/ 707 w 1829509"/>
                  <a:gd name="connsiteY18" fmla="*/ 1128838 h 1777162"/>
                  <a:gd name="connsiteX19" fmla="*/ 574080 w 1829509"/>
                  <a:gd name="connsiteY19" fmla="*/ 1211284 h 1777162"/>
                  <a:gd name="connsiteX20" fmla="*/ 244297 w 1829509"/>
                  <a:gd name="connsiteY20" fmla="*/ 1541067 h 1777162"/>
                  <a:gd name="connsiteX21" fmla="*/ 768952 w 1829509"/>
                  <a:gd name="connsiteY21" fmla="*/ 1334952 h 1777162"/>
                  <a:gd name="connsiteX22" fmla="*/ 679011 w 1829509"/>
                  <a:gd name="connsiteY22" fmla="*/ 1777162 h 1777162"/>
                  <a:gd name="connsiteX23" fmla="*/ 1001300 w 1829509"/>
                  <a:gd name="connsiteY23" fmla="*/ 1331205 h 1777162"/>
                  <a:gd name="connsiteX24" fmla="*/ 1132464 w 1829509"/>
                  <a:gd name="connsiteY24" fmla="*/ 1773415 h 17771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829509" h="1777162">
                    <a:moveTo>
                      <a:pt x="1132464" y="1773415"/>
                    </a:moveTo>
                    <a:cubicBezTo>
                      <a:pt x="1169939" y="1755302"/>
                      <a:pt x="1153700" y="1259377"/>
                      <a:pt x="1226152" y="1222526"/>
                    </a:cubicBezTo>
                    <a:cubicBezTo>
                      <a:pt x="1298604" y="1185675"/>
                      <a:pt x="1546567" y="1586038"/>
                      <a:pt x="1567179" y="1552310"/>
                    </a:cubicBezTo>
                    <a:cubicBezTo>
                      <a:pt x="1587791" y="1518582"/>
                      <a:pt x="1306100" y="1087615"/>
                      <a:pt x="1349821" y="1020159"/>
                    </a:cubicBezTo>
                    <a:cubicBezTo>
                      <a:pt x="1393542" y="952703"/>
                      <a:pt x="1830756" y="1191296"/>
                      <a:pt x="1829507" y="1147575"/>
                    </a:cubicBezTo>
                    <a:cubicBezTo>
                      <a:pt x="1828258" y="1103854"/>
                      <a:pt x="1344200" y="842775"/>
                      <a:pt x="1342326" y="757831"/>
                    </a:cubicBezTo>
                    <a:cubicBezTo>
                      <a:pt x="1340452" y="672887"/>
                      <a:pt x="1843872" y="672262"/>
                      <a:pt x="1818264" y="637910"/>
                    </a:cubicBezTo>
                    <a:cubicBezTo>
                      <a:pt x="1792656" y="603558"/>
                      <a:pt x="1234272" y="618547"/>
                      <a:pt x="1188677" y="551716"/>
                    </a:cubicBezTo>
                    <a:cubicBezTo>
                      <a:pt x="1143082" y="484885"/>
                      <a:pt x="1574049" y="259408"/>
                      <a:pt x="1544693" y="236923"/>
                    </a:cubicBezTo>
                    <a:cubicBezTo>
                      <a:pt x="1515337" y="214438"/>
                      <a:pt x="1081248" y="454905"/>
                      <a:pt x="1012543" y="416805"/>
                    </a:cubicBezTo>
                    <a:cubicBezTo>
                      <a:pt x="943838" y="378705"/>
                      <a:pt x="1172438" y="3326"/>
                      <a:pt x="1132464" y="8323"/>
                    </a:cubicBezTo>
                    <a:cubicBezTo>
                      <a:pt x="1092490" y="13320"/>
                      <a:pt x="850774" y="448034"/>
                      <a:pt x="772700" y="446785"/>
                    </a:cubicBezTo>
                    <a:cubicBezTo>
                      <a:pt x="694626" y="445536"/>
                      <a:pt x="700872" y="-22282"/>
                      <a:pt x="664021" y="828"/>
                    </a:cubicBezTo>
                    <a:cubicBezTo>
                      <a:pt x="627170" y="23938"/>
                      <a:pt x="622174" y="546095"/>
                      <a:pt x="551595" y="585444"/>
                    </a:cubicBezTo>
                    <a:cubicBezTo>
                      <a:pt x="481016" y="624793"/>
                      <a:pt x="256788" y="200072"/>
                      <a:pt x="240549" y="236923"/>
                    </a:cubicBezTo>
                    <a:cubicBezTo>
                      <a:pt x="224310" y="273774"/>
                      <a:pt x="491010" y="735970"/>
                      <a:pt x="454159" y="806549"/>
                    </a:cubicBezTo>
                    <a:cubicBezTo>
                      <a:pt x="417308" y="877128"/>
                      <a:pt x="20693" y="623544"/>
                      <a:pt x="19444" y="660395"/>
                    </a:cubicBezTo>
                    <a:cubicBezTo>
                      <a:pt x="18195" y="697246"/>
                      <a:pt x="449787" y="949580"/>
                      <a:pt x="446664" y="1027654"/>
                    </a:cubicBezTo>
                    <a:cubicBezTo>
                      <a:pt x="443541" y="1105728"/>
                      <a:pt x="-20529" y="1098233"/>
                      <a:pt x="707" y="1128838"/>
                    </a:cubicBezTo>
                    <a:cubicBezTo>
                      <a:pt x="21943" y="1159443"/>
                      <a:pt x="533482" y="1142579"/>
                      <a:pt x="574080" y="1211284"/>
                    </a:cubicBezTo>
                    <a:cubicBezTo>
                      <a:pt x="614678" y="1279989"/>
                      <a:pt x="211818" y="1520456"/>
                      <a:pt x="244297" y="1541067"/>
                    </a:cubicBezTo>
                    <a:cubicBezTo>
                      <a:pt x="276776" y="1561678"/>
                      <a:pt x="696500" y="1295603"/>
                      <a:pt x="768952" y="1334952"/>
                    </a:cubicBezTo>
                    <a:cubicBezTo>
                      <a:pt x="841404" y="1374301"/>
                      <a:pt x="640286" y="1777787"/>
                      <a:pt x="679011" y="1777162"/>
                    </a:cubicBezTo>
                    <a:cubicBezTo>
                      <a:pt x="717736" y="1776538"/>
                      <a:pt x="929472" y="1332454"/>
                      <a:pt x="1001300" y="1331205"/>
                    </a:cubicBezTo>
                    <a:cubicBezTo>
                      <a:pt x="1073128" y="1329956"/>
                      <a:pt x="1094989" y="1791528"/>
                      <a:pt x="1132464" y="1773415"/>
                    </a:cubicBezTo>
                    <a:close/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</p:grpSp>
      </p:grpSp>
      <p:sp>
        <p:nvSpPr>
          <p:cNvPr id="11" name="Flowchart: Connector 10">
            <a:extLst>
              <a:ext uri="{FF2B5EF4-FFF2-40B4-BE49-F238E27FC236}">
                <a16:creationId xmlns:a16="http://schemas.microsoft.com/office/drawing/2014/main" id="{9C125CBC-CDA9-329C-2A2F-7BBE32D6CFAD}"/>
              </a:ext>
            </a:extLst>
          </p:cNvPr>
          <p:cNvSpPr/>
          <p:nvPr/>
        </p:nvSpPr>
        <p:spPr>
          <a:xfrm>
            <a:off x="9339072" y="3092143"/>
            <a:ext cx="1828800" cy="1828800"/>
          </a:xfrm>
          <a:prstGeom prst="flowChartConnector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cxnSp>
        <p:nvCxnSpPr>
          <p:cNvPr id="40" name="Connector: Curved 39">
            <a:extLst>
              <a:ext uri="{FF2B5EF4-FFF2-40B4-BE49-F238E27FC236}">
                <a16:creationId xmlns:a16="http://schemas.microsoft.com/office/drawing/2014/main" id="{ADED9EDF-6090-B7E0-B352-89F938D8DE0A}"/>
              </a:ext>
            </a:extLst>
          </p:cNvPr>
          <p:cNvCxnSpPr>
            <a:cxnSpLocks/>
          </p:cNvCxnSpPr>
          <p:nvPr/>
        </p:nvCxnSpPr>
        <p:spPr>
          <a:xfrm rot="10800000" flipH="1" flipV="1">
            <a:off x="9339072" y="4006543"/>
            <a:ext cx="914400" cy="914400"/>
          </a:xfrm>
          <a:prstGeom prst="curvedConnector4">
            <a:avLst>
              <a:gd name="adj1" fmla="val -25000"/>
              <a:gd name="adj2" fmla="val 125000"/>
            </a:avLst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onnector: Curved 40">
            <a:extLst>
              <a:ext uri="{FF2B5EF4-FFF2-40B4-BE49-F238E27FC236}">
                <a16:creationId xmlns:a16="http://schemas.microsoft.com/office/drawing/2014/main" id="{FCE8DAEB-3C43-3970-E76F-E6B07110EA4B}"/>
              </a:ext>
            </a:extLst>
          </p:cNvPr>
          <p:cNvCxnSpPr>
            <a:cxnSpLocks/>
          </p:cNvCxnSpPr>
          <p:nvPr/>
        </p:nvCxnSpPr>
        <p:spPr>
          <a:xfrm rot="16200000" flipH="1" flipV="1">
            <a:off x="9339072" y="3092143"/>
            <a:ext cx="914400" cy="914400"/>
          </a:xfrm>
          <a:prstGeom prst="curvedConnector4">
            <a:avLst>
              <a:gd name="adj1" fmla="val -25000"/>
              <a:gd name="adj2" fmla="val 125000"/>
            </a:avLst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onnector: Curved 41">
            <a:extLst>
              <a:ext uri="{FF2B5EF4-FFF2-40B4-BE49-F238E27FC236}">
                <a16:creationId xmlns:a16="http://schemas.microsoft.com/office/drawing/2014/main" id="{C36AEAB9-D6F3-3C3C-EA8F-710EF69297D8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10253472" y="4006543"/>
            <a:ext cx="914400" cy="914400"/>
          </a:xfrm>
          <a:prstGeom prst="curvedConnector4">
            <a:avLst>
              <a:gd name="adj1" fmla="val -25000"/>
              <a:gd name="adj2" fmla="val 125000"/>
            </a:avLst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nector: Curved 42">
            <a:extLst>
              <a:ext uri="{FF2B5EF4-FFF2-40B4-BE49-F238E27FC236}">
                <a16:creationId xmlns:a16="http://schemas.microsoft.com/office/drawing/2014/main" id="{4035AF6E-9F54-4701-E379-FA833F903174}"/>
              </a:ext>
            </a:extLst>
          </p:cNvPr>
          <p:cNvCxnSpPr>
            <a:cxnSpLocks/>
          </p:cNvCxnSpPr>
          <p:nvPr/>
        </p:nvCxnSpPr>
        <p:spPr>
          <a:xfrm flipH="1" flipV="1">
            <a:off x="10253472" y="3092143"/>
            <a:ext cx="914400" cy="914400"/>
          </a:xfrm>
          <a:prstGeom prst="curvedConnector4">
            <a:avLst>
              <a:gd name="adj1" fmla="val -25000"/>
              <a:gd name="adj2" fmla="val 125000"/>
            </a:avLst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6">
            <a:extLst>
              <a:ext uri="{FF2B5EF4-FFF2-40B4-BE49-F238E27FC236}">
                <a16:creationId xmlns:a16="http://schemas.microsoft.com/office/drawing/2014/main" id="{3095CE1D-ACDF-028E-342A-7B14E4E5C8E2}"/>
              </a:ext>
            </a:extLst>
          </p:cNvPr>
          <p:cNvSpPr txBox="1"/>
          <p:nvPr/>
        </p:nvSpPr>
        <p:spPr>
          <a:xfrm>
            <a:off x="8879151" y="5213866"/>
            <a:ext cx="2748642" cy="369332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>
                <a:cs typeface="Calibri"/>
              </a:rPr>
              <a:t>Top View</a:t>
            </a:r>
            <a:endParaRPr lang="en-US" b="1"/>
          </a:p>
        </p:txBody>
      </p:sp>
      <p:sp>
        <p:nvSpPr>
          <p:cNvPr id="45" name="TextBox 7">
            <a:extLst>
              <a:ext uri="{FF2B5EF4-FFF2-40B4-BE49-F238E27FC236}">
                <a16:creationId xmlns:a16="http://schemas.microsoft.com/office/drawing/2014/main" id="{45C193A1-0594-C32E-2BD1-74EF19612BB8}"/>
              </a:ext>
            </a:extLst>
          </p:cNvPr>
          <p:cNvSpPr txBox="1"/>
          <p:nvPr/>
        </p:nvSpPr>
        <p:spPr>
          <a:xfrm>
            <a:off x="8635320" y="2567778"/>
            <a:ext cx="7088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rgbClr val="FF0000"/>
                </a:solidFill>
              </a:rPr>
              <a:t>Cable</a:t>
            </a:r>
          </a:p>
        </p:txBody>
      </p:sp>
      <p:sp>
        <p:nvSpPr>
          <p:cNvPr id="46" name="TextBox 8">
            <a:extLst>
              <a:ext uri="{FF2B5EF4-FFF2-40B4-BE49-F238E27FC236}">
                <a16:creationId xmlns:a16="http://schemas.microsoft.com/office/drawing/2014/main" id="{EDE62DDF-7545-FA12-3188-8036FB36AA56}"/>
              </a:ext>
            </a:extLst>
          </p:cNvPr>
          <p:cNvSpPr txBox="1"/>
          <p:nvPr/>
        </p:nvSpPr>
        <p:spPr>
          <a:xfrm>
            <a:off x="11167680" y="2432192"/>
            <a:ext cx="10769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Support Structure</a:t>
            </a:r>
          </a:p>
        </p:txBody>
      </p:sp>
    </p:spTree>
    <p:extLst>
      <p:ext uri="{BB962C8B-B14F-4D97-AF65-F5344CB8AC3E}">
        <p14:creationId xmlns:p14="http://schemas.microsoft.com/office/powerpoint/2010/main" val="147008129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550+ Space Background Pictures | Download Free Images on Unsplash">
            <a:extLst>
              <a:ext uri="{FF2B5EF4-FFF2-40B4-BE49-F238E27FC236}">
                <a16:creationId xmlns:a16="http://schemas.microsoft.com/office/drawing/2014/main" id="{20D7EFC7-D4A6-0333-B9BD-66972222264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6437" b="-26437"/>
          <a:stretch/>
        </p:blipFill>
        <p:spPr bwMode="auto">
          <a:xfrm>
            <a:off x="0" y="0"/>
            <a:ext cx="12192000" cy="8058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5233AB9-F451-4350-AE5E-9E3DD0BCE2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29018" y="1810917"/>
            <a:ext cx="10515599" cy="2260355"/>
          </a:xfrm>
        </p:spPr>
        <p:txBody>
          <a:bodyPr>
            <a:normAutofit fontScale="90000"/>
          </a:bodyPr>
          <a:lstStyle/>
          <a:p>
            <a:r>
              <a:rPr lang="en-US">
                <a:solidFill>
                  <a:schemeClr val="bg1"/>
                </a:solidFill>
                <a:latin typeface="Arial"/>
                <a:cs typeface="Arial"/>
              </a:rPr>
              <a:t>NASA-MSFC Measurement of Cryogenic Propellant Fuel Levels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8CE93E2-8F10-4A6E-A116-2EC5408665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9019" y="4152881"/>
            <a:ext cx="10515600" cy="1655762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en-US" b="1">
              <a:solidFill>
                <a:schemeClr val="bg1"/>
              </a:solidFill>
              <a:latin typeface="Arial"/>
              <a:cs typeface="Arial"/>
            </a:endParaRPr>
          </a:p>
          <a:p>
            <a:r>
              <a:rPr lang="en-US" b="1">
                <a:solidFill>
                  <a:schemeClr val="bg1"/>
                </a:solidFill>
                <a:latin typeface="Arial"/>
                <a:cs typeface="Arial"/>
              </a:rPr>
              <a:t>Team 516</a:t>
            </a:r>
            <a:endParaRPr lang="en-US" b="1">
              <a:solidFill>
                <a:schemeClr val="bg1"/>
              </a:solidFill>
            </a:endParaRPr>
          </a:p>
        </p:txBody>
      </p:sp>
      <p:sp>
        <p:nvSpPr>
          <p:cNvPr id="6" name="Slide Number Placeholder 2">
            <a:extLst>
              <a:ext uri="{FF2B5EF4-FFF2-40B4-BE49-F238E27FC236}">
                <a16:creationId xmlns:a16="http://schemas.microsoft.com/office/drawing/2014/main" id="{E719EF07-5D64-5327-F4D4-9117358D46C6}"/>
              </a:ext>
            </a:extLst>
          </p:cNvPr>
          <p:cNvSpPr txBox="1">
            <a:spLocks/>
          </p:cNvSpPr>
          <p:nvPr/>
        </p:nvSpPr>
        <p:spPr>
          <a:xfrm>
            <a:off x="5746630" y="6133161"/>
            <a:ext cx="704088" cy="365125"/>
          </a:xfrm>
          <a:prstGeom prst="rect">
            <a:avLst/>
          </a:prstGeom>
        </p:spPr>
        <p:txBody>
          <a:bodyPr lIns="91440" tIns="45720" rIns="91440" bIns="45720" anchor="t"/>
          <a:lstStyle>
            <a:defPPr>
              <a:defRPr lang="en-US"/>
            </a:defPPr>
            <a:lvl1pPr marL="0" algn="r" defTabSz="914400" rtl="0" eaLnBrk="1" latinLnBrk="0" hangingPunct="1"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6F1FABC0-072B-4F22-8F9B-95A9D10B0206}" type="slidenum">
              <a:rPr lang="en-US" smtClean="0"/>
              <a:pPr algn="ctr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602939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2">
            <a:extLst>
              <a:ext uri="{FF2B5EF4-FFF2-40B4-BE49-F238E27FC236}">
                <a16:creationId xmlns:a16="http://schemas.microsoft.com/office/drawing/2014/main" id="{E719EF07-5D64-5327-F4D4-9117358D46C6}"/>
              </a:ext>
            </a:extLst>
          </p:cNvPr>
          <p:cNvSpPr txBox="1">
            <a:spLocks/>
          </p:cNvSpPr>
          <p:nvPr/>
        </p:nvSpPr>
        <p:spPr>
          <a:xfrm>
            <a:off x="5746630" y="6133161"/>
            <a:ext cx="704088" cy="365125"/>
          </a:xfrm>
          <a:prstGeom prst="rect">
            <a:avLst/>
          </a:prstGeom>
        </p:spPr>
        <p:txBody>
          <a:bodyPr lIns="91440" tIns="45720" rIns="91440" bIns="45720" anchor="t"/>
          <a:lstStyle>
            <a:defPPr>
              <a:defRPr lang="en-US"/>
            </a:defPPr>
            <a:lvl1pPr marL="0" algn="r" defTabSz="914400" rtl="0" eaLnBrk="1" latinLnBrk="0" hangingPunct="1"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6F1FABC0-072B-4F22-8F9B-95A9D10B0206}" type="slidenum">
              <a:rPr lang="en-US" smtClean="0"/>
              <a:pPr algn="ctr"/>
              <a:t>55</a:t>
            </a:fld>
            <a:endParaRPr lang="en-US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26533EFA-811F-E1B2-D6B8-885FCB445C1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Picture 9" descr="A picture containing star, outdoor object, night sky&#10;&#10;Description automatically generated">
            <a:extLst>
              <a:ext uri="{FF2B5EF4-FFF2-40B4-BE49-F238E27FC236}">
                <a16:creationId xmlns:a16="http://schemas.microsoft.com/office/drawing/2014/main" id="{BABFAC87-BE47-D98C-55B2-9D35600C4C7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890"/>
          <a:stretch/>
        </p:blipFill>
        <p:spPr>
          <a:xfrm>
            <a:off x="0" y="-1667"/>
            <a:ext cx="12192000" cy="591011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8950FC8-4DFB-591A-66A5-F6151BBCC240}"/>
              </a:ext>
            </a:extLst>
          </p:cNvPr>
          <p:cNvSpPr txBox="1"/>
          <p:nvPr/>
        </p:nvSpPr>
        <p:spPr>
          <a:xfrm>
            <a:off x="1304544" y="237744"/>
            <a:ext cx="8887968" cy="132343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000" b="1">
                <a:solidFill>
                  <a:srgbClr val="FFFFFF"/>
                </a:solidFill>
                <a:latin typeface="Arial"/>
              </a:rPr>
              <a:t>NASA-MSFC Measurement of Cryogenic Propellant Fuel Levels</a:t>
            </a:r>
            <a:r>
              <a:rPr lang="en-US" sz="2000">
                <a:latin typeface="Arial"/>
                <a:cs typeface="Arial"/>
              </a:rPr>
              <a:t>​</a:t>
            </a:r>
            <a:endParaRPr lang="en-US" sz="2000">
              <a:cs typeface="Calibri" panose="020F0502020204030204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C01537C-AE07-A75D-76A1-71606ECAC000}"/>
              </a:ext>
            </a:extLst>
          </p:cNvPr>
          <p:cNvSpPr txBox="1"/>
          <p:nvPr/>
        </p:nvSpPr>
        <p:spPr>
          <a:xfrm>
            <a:off x="4803648" y="4443984"/>
            <a:ext cx="1889760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b="1">
                <a:solidFill>
                  <a:srgbClr val="FFFFFF"/>
                </a:solidFill>
                <a:latin typeface="Arial"/>
              </a:rPr>
              <a:t>Team 516</a:t>
            </a:r>
            <a:endParaRPr lang="en-US" sz="2800"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10529052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A8ADFE8-C13D-40A5-BD5F-0F1A16CFF3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Approved Logos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78E16D-4AD1-44B8-9681-5418B40F73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56</a:t>
            </a:fld>
            <a:endParaRPr lang="en-US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6EA222A-970D-49DE-8905-5690FCFEDCF9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67DFDB3-07A6-49E5-A2D7-E0C64FD484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289" y="1513727"/>
            <a:ext cx="2636515" cy="295265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93885E9-F710-4001-8722-B7BF26FD7A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3533" y="3529950"/>
            <a:ext cx="4936265" cy="76666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0D2C108-FE91-4B99-9B3D-DD29356F34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2638" y="1725622"/>
            <a:ext cx="2912061" cy="274076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2ADF13B-8848-4F5B-9848-140569C7869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0661" y="1621520"/>
            <a:ext cx="4909101" cy="1137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573730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309BABA-22D3-40B8-B5AA-93F5EED38B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Color Palette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BB47A7-9FB4-428F-A628-134CFC1D29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57</a:t>
            </a:fld>
            <a:endParaRPr lang="en-US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5F80B4F-176C-446D-A354-8FB91821F7BF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7C64D978-25AB-44BB-AA81-5FCAF9B3A5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5119" y="1825625"/>
            <a:ext cx="7290682" cy="3955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91876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2BAD84F-C227-4BAD-99CF-6B91C8F96D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APA Tables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8FC5C1-88B4-416E-82E6-BF8E9A369D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dirty="0" smtClean="0"/>
              <a:pPr/>
              <a:t>58</a:t>
            </a:fld>
            <a:endParaRPr lang="en-US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5737BA5-843B-4E23-AB3E-0B215BC9A91F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6" name="Content Placeholder 4">
            <a:extLst>
              <a:ext uri="{FF2B5EF4-FFF2-40B4-BE49-F238E27FC236}">
                <a16:creationId xmlns:a16="http://schemas.microsoft.com/office/drawing/2014/main" id="{4CD382D0-1E0E-46FD-91E7-CF1B379B6F6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21408532"/>
              </p:ext>
            </p:extLst>
          </p:nvPr>
        </p:nvGraphicFramePr>
        <p:xfrm>
          <a:off x="802574" y="1324510"/>
          <a:ext cx="10515600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03120">
                  <a:extLst>
                    <a:ext uri="{9D8B030D-6E8A-4147-A177-3AD203B41FA5}">
                      <a16:colId xmlns:a16="http://schemas.microsoft.com/office/drawing/2014/main" val="690333102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2059716867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1424010595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3704246457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61920133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b="0">
                          <a:solidFill>
                            <a:schemeClr val="tx1"/>
                          </a:solidFill>
                        </a:rPr>
                        <a:t>Category 1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>
                          <a:solidFill>
                            <a:schemeClr val="tx1"/>
                          </a:solidFill>
                        </a:rPr>
                        <a:t>Category 2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>
                          <a:solidFill>
                            <a:schemeClr val="tx1"/>
                          </a:solidFill>
                        </a:rPr>
                        <a:t>Category 3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>
                          <a:solidFill>
                            <a:schemeClr val="tx1"/>
                          </a:solidFill>
                        </a:rPr>
                        <a:t>Category 4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>
                          <a:solidFill>
                            <a:schemeClr val="tx1"/>
                          </a:solidFill>
                        </a:rPr>
                        <a:t>Category 5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873621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tx1"/>
                          </a:solidFill>
                        </a:rPr>
                        <a:t>Item</a:t>
                      </a:r>
                      <a:r>
                        <a:rPr lang="en-US" baseline="0">
                          <a:solidFill>
                            <a:schemeClr val="tx1"/>
                          </a:solidFill>
                        </a:rPr>
                        <a:t> 1</a:t>
                      </a:r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646935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tx1"/>
                          </a:solidFill>
                        </a:rPr>
                        <a:t>Item 2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202485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tx1"/>
                          </a:solidFill>
                        </a:rPr>
                        <a:t>Item 3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870951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tx1"/>
                          </a:solidFill>
                        </a:rPr>
                        <a:t>Item 4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74463576"/>
                  </a:ext>
                </a:extLst>
              </a:tr>
            </a:tbl>
          </a:graphicData>
        </a:graphic>
      </p:graphicFrame>
      <p:graphicFrame>
        <p:nvGraphicFramePr>
          <p:cNvPr id="7" name="Content Placeholder 4">
            <a:extLst>
              <a:ext uri="{FF2B5EF4-FFF2-40B4-BE49-F238E27FC236}">
                <a16:creationId xmlns:a16="http://schemas.microsoft.com/office/drawing/2014/main" id="{79DDD356-6059-40C6-8BEF-CB17C06086B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59849445"/>
              </p:ext>
            </p:extLst>
          </p:nvPr>
        </p:nvGraphicFramePr>
        <p:xfrm>
          <a:off x="838200" y="3632004"/>
          <a:ext cx="10515600" cy="2250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48132">
                  <a:extLst>
                    <a:ext uri="{9D8B030D-6E8A-4147-A177-3AD203B41FA5}">
                      <a16:colId xmlns:a16="http://schemas.microsoft.com/office/drawing/2014/main" val="690333102"/>
                    </a:ext>
                  </a:extLst>
                </a:gridCol>
                <a:gridCol w="2048132">
                  <a:extLst>
                    <a:ext uri="{9D8B030D-6E8A-4147-A177-3AD203B41FA5}">
                      <a16:colId xmlns:a16="http://schemas.microsoft.com/office/drawing/2014/main" val="2059716867"/>
                    </a:ext>
                  </a:extLst>
                </a:gridCol>
                <a:gridCol w="2048132">
                  <a:extLst>
                    <a:ext uri="{9D8B030D-6E8A-4147-A177-3AD203B41FA5}">
                      <a16:colId xmlns:a16="http://schemas.microsoft.com/office/drawing/2014/main" val="1424010595"/>
                    </a:ext>
                  </a:extLst>
                </a:gridCol>
                <a:gridCol w="274940">
                  <a:extLst>
                    <a:ext uri="{9D8B030D-6E8A-4147-A177-3AD203B41FA5}">
                      <a16:colId xmlns:a16="http://schemas.microsoft.com/office/drawing/2014/main" val="3163210236"/>
                    </a:ext>
                  </a:extLst>
                </a:gridCol>
                <a:gridCol w="2048132">
                  <a:extLst>
                    <a:ext uri="{9D8B030D-6E8A-4147-A177-3AD203B41FA5}">
                      <a16:colId xmlns:a16="http://schemas.microsoft.com/office/drawing/2014/main" val="3704246457"/>
                    </a:ext>
                  </a:extLst>
                </a:gridCol>
                <a:gridCol w="2048132">
                  <a:extLst>
                    <a:ext uri="{9D8B030D-6E8A-4147-A177-3AD203B41FA5}">
                      <a16:colId xmlns:a16="http://schemas.microsoft.com/office/drawing/2014/main" val="619201331"/>
                    </a:ext>
                  </a:extLst>
                </a:gridCol>
              </a:tblGrid>
              <a:tr h="213360">
                <a:tc>
                  <a:txBody>
                    <a:bodyPr/>
                    <a:lstStyle/>
                    <a:p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b="0">
                          <a:solidFill>
                            <a:schemeClr val="tx1"/>
                          </a:solidFill>
                        </a:rPr>
                        <a:t>Category 2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b="0">
                          <a:solidFill>
                            <a:schemeClr val="tx1"/>
                          </a:solidFill>
                        </a:rPr>
                        <a:t>Category 3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87998338"/>
                  </a:ext>
                </a:extLst>
              </a:tr>
              <a:tr h="213360">
                <a:tc>
                  <a:txBody>
                    <a:bodyPr/>
                    <a:lstStyle/>
                    <a:p>
                      <a:r>
                        <a:rPr lang="en-US" b="0">
                          <a:solidFill>
                            <a:schemeClr val="tx1"/>
                          </a:solidFill>
                        </a:rPr>
                        <a:t>Category 1</a:t>
                      </a:r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>
                          <a:solidFill>
                            <a:schemeClr val="tx1"/>
                          </a:solidFill>
                        </a:rPr>
                        <a:t>subcategory 1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>
                          <a:solidFill>
                            <a:schemeClr val="tx1"/>
                          </a:solidFill>
                        </a:rPr>
                        <a:t>subcategory 2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>
                          <a:solidFill>
                            <a:schemeClr val="tx1"/>
                          </a:solidFill>
                        </a:rPr>
                        <a:t>subcategory 1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>
                          <a:solidFill>
                            <a:schemeClr val="tx1"/>
                          </a:solidFill>
                        </a:rPr>
                        <a:t>subcategory 2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87362100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tx1"/>
                          </a:solidFill>
                        </a:rPr>
                        <a:t>Item</a:t>
                      </a:r>
                      <a:r>
                        <a:rPr lang="en-US" baseline="0">
                          <a:solidFill>
                            <a:schemeClr val="tx1"/>
                          </a:solidFill>
                        </a:rPr>
                        <a:t> 1</a:t>
                      </a:r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646935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tx1"/>
                          </a:solidFill>
                        </a:rPr>
                        <a:t>Item 2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20248588"/>
                  </a:ext>
                </a:extLst>
              </a:tr>
              <a:tr h="187961"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tx1"/>
                          </a:solidFill>
                        </a:rPr>
                        <a:t>Item 3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870951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tx1"/>
                          </a:solidFill>
                        </a:rPr>
                        <a:t>Item 4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7446357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698855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3">
            <a:extLst>
              <a:ext uri="{FF2B5EF4-FFF2-40B4-BE49-F238E27FC236}">
                <a16:creationId xmlns:a16="http://schemas.microsoft.com/office/drawing/2014/main" id="{898C39F6-9E5E-DA33-7076-91E7F5D62CA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r="-25" b="22115"/>
          <a:stretch/>
        </p:blipFill>
        <p:spPr>
          <a:xfrm>
            <a:off x="0" y="-762"/>
            <a:ext cx="12188963" cy="592650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DDBDD44-A4AA-4688-9075-ADB6D87E8F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286" y="780047"/>
            <a:ext cx="3994991" cy="1354317"/>
          </a:xfrm>
        </p:spPr>
        <p:txBody>
          <a:bodyPr>
            <a:normAutofit fontScale="90000"/>
          </a:bodyPr>
          <a:lstStyle/>
          <a:p>
            <a:r>
              <a:rPr lang="en-US">
                <a:solidFill>
                  <a:schemeClr val="bg1"/>
                </a:solidFill>
                <a:latin typeface="Arial"/>
                <a:cs typeface="Arial"/>
              </a:rPr>
              <a:t>Background: </a:t>
            </a:r>
            <a:r>
              <a:rPr lang="en-US" sz="4000" i="1">
                <a:solidFill>
                  <a:schemeClr val="bg1"/>
                </a:solidFill>
                <a:latin typeface="Arial"/>
                <a:cs typeface="Arial"/>
              </a:rPr>
              <a:t>Cryogenic Behavior in Space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52DA75C6-D6DD-D8B1-CBBD-8736829EC949}"/>
              </a:ext>
            </a:extLst>
          </p:cNvPr>
          <p:cNvSpPr/>
          <p:nvPr/>
        </p:nvSpPr>
        <p:spPr>
          <a:xfrm>
            <a:off x="3982530" y="205514"/>
            <a:ext cx="4226942" cy="5405885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223C724A-F66E-9335-C1C5-7EF669FACE74}"/>
              </a:ext>
            </a:extLst>
          </p:cNvPr>
          <p:cNvSpPr/>
          <p:nvPr/>
        </p:nvSpPr>
        <p:spPr>
          <a:xfrm>
            <a:off x="4083170" y="320533"/>
            <a:ext cx="4025660" cy="5161470"/>
          </a:xfrm>
          <a:prstGeom prst="ellipse">
            <a:avLst/>
          </a:prstGeom>
          <a:solidFill>
            <a:schemeClr val="bg2">
              <a:lumMod val="90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C7335623-ED1E-80CC-EE96-C5F266207F09}"/>
              </a:ext>
            </a:extLst>
          </p:cNvPr>
          <p:cNvSpPr/>
          <p:nvPr/>
        </p:nvSpPr>
        <p:spPr>
          <a:xfrm>
            <a:off x="4212566" y="478684"/>
            <a:ext cx="3766868" cy="4845169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2" descr="Symbols of NASA | NASA">
            <a:extLst>
              <a:ext uri="{FF2B5EF4-FFF2-40B4-BE49-F238E27FC236}">
                <a16:creationId xmlns:a16="http://schemas.microsoft.com/office/drawing/2014/main" id="{514A43FA-C3DE-C487-F2ED-3F6906A179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1120" y="38845"/>
            <a:ext cx="1747422" cy="873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C55D136-ED65-047B-DB25-1BAC7C2AE1DF}"/>
              </a:ext>
            </a:extLst>
          </p:cNvPr>
          <p:cNvSpPr txBox="1"/>
          <p:nvPr/>
        </p:nvSpPr>
        <p:spPr>
          <a:xfrm>
            <a:off x="10710050" y="5567122"/>
            <a:ext cx="1747422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dirty="0">
                <a:ea typeface="+mn-lt"/>
                <a:cs typeface="+mn-lt"/>
              </a:rPr>
              <a:t>Bryson Peters</a:t>
            </a:r>
          </a:p>
        </p:txBody>
      </p:sp>
      <p:sp>
        <p:nvSpPr>
          <p:cNvPr id="16" name="Slide Number Placeholder 2">
            <a:extLst>
              <a:ext uri="{FF2B5EF4-FFF2-40B4-BE49-F238E27FC236}">
                <a16:creationId xmlns:a16="http://schemas.microsoft.com/office/drawing/2014/main" id="{E3F2CA04-C6F4-3F8E-7360-2549C34ABB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746630" y="6133161"/>
            <a:ext cx="704088" cy="365125"/>
          </a:xfrm>
        </p:spPr>
        <p:txBody>
          <a:bodyPr lIns="91440" tIns="45720" rIns="91440" bIns="45720" anchor="t"/>
          <a:lstStyle/>
          <a:p>
            <a:pPr algn="ctr"/>
            <a:fld id="{6F1FABC0-072B-4F22-8F9B-95A9D10B0206}" type="slidenum">
              <a:rPr lang="en-US" smtClean="0"/>
              <a:pPr algn="ctr"/>
              <a:t>6</a:t>
            </a:fld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E14E82E-2EAD-2295-9352-6E7B0EBDA951}"/>
              </a:ext>
            </a:extLst>
          </p:cNvPr>
          <p:cNvSpPr txBox="1"/>
          <p:nvPr/>
        </p:nvSpPr>
        <p:spPr>
          <a:xfrm>
            <a:off x="233074" y="3794503"/>
            <a:ext cx="4082429" cy="107721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200" b="1" dirty="0"/>
              <a:t>Gas forms a thin layer along inside wall.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E2BB9503-E15F-1954-C290-F5D92C3B8A7F}"/>
              </a:ext>
            </a:extLst>
          </p:cNvPr>
          <p:cNvCxnSpPr>
            <a:cxnSpLocks/>
          </p:cNvCxnSpPr>
          <p:nvPr/>
        </p:nvCxnSpPr>
        <p:spPr>
          <a:xfrm flipV="1">
            <a:off x="3166453" y="3063497"/>
            <a:ext cx="945471" cy="84858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672339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>
            <a:extLst>
              <a:ext uri="{FF2B5EF4-FFF2-40B4-BE49-F238E27FC236}">
                <a16:creationId xmlns:a16="http://schemas.microsoft.com/office/drawing/2014/main" id="{0CFEFBE0-B87F-1649-5387-E986A273C00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r="-25" b="22115"/>
          <a:stretch/>
        </p:blipFill>
        <p:spPr>
          <a:xfrm>
            <a:off x="0" y="-762"/>
            <a:ext cx="12188963" cy="592650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DDBDD44-A4AA-4688-9075-ADB6D87E8F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286" y="780047"/>
            <a:ext cx="3994991" cy="1354317"/>
          </a:xfrm>
        </p:spPr>
        <p:txBody>
          <a:bodyPr>
            <a:normAutofit fontScale="90000"/>
          </a:bodyPr>
          <a:lstStyle/>
          <a:p>
            <a:r>
              <a:rPr lang="en-US">
                <a:solidFill>
                  <a:schemeClr val="bg1"/>
                </a:solidFill>
                <a:latin typeface="Arial"/>
                <a:cs typeface="Arial"/>
              </a:rPr>
              <a:t>Background: </a:t>
            </a:r>
            <a:r>
              <a:rPr lang="en-US" sz="4000" i="1">
                <a:solidFill>
                  <a:schemeClr val="bg1"/>
                </a:solidFill>
                <a:latin typeface="Arial"/>
                <a:cs typeface="Arial"/>
              </a:rPr>
              <a:t>Cryogenic Behavior in Space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52DA75C6-D6DD-D8B1-CBBD-8736829EC949}"/>
              </a:ext>
            </a:extLst>
          </p:cNvPr>
          <p:cNvSpPr/>
          <p:nvPr/>
        </p:nvSpPr>
        <p:spPr>
          <a:xfrm>
            <a:off x="3982530" y="205514"/>
            <a:ext cx="4226942" cy="5405885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223C724A-F66E-9335-C1C5-7EF669FACE74}"/>
              </a:ext>
            </a:extLst>
          </p:cNvPr>
          <p:cNvSpPr/>
          <p:nvPr/>
        </p:nvSpPr>
        <p:spPr>
          <a:xfrm>
            <a:off x="4083170" y="320533"/>
            <a:ext cx="4025660" cy="5161470"/>
          </a:xfrm>
          <a:prstGeom prst="ellipse">
            <a:avLst/>
          </a:prstGeom>
          <a:solidFill>
            <a:schemeClr val="bg2">
              <a:lumMod val="90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C7335623-ED1E-80CC-EE96-C5F266207F09}"/>
              </a:ext>
            </a:extLst>
          </p:cNvPr>
          <p:cNvSpPr/>
          <p:nvPr/>
        </p:nvSpPr>
        <p:spPr>
          <a:xfrm>
            <a:off x="4212566" y="478684"/>
            <a:ext cx="3766868" cy="4845169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B645A451-A3E1-565B-EE29-59A54028EE67}"/>
              </a:ext>
            </a:extLst>
          </p:cNvPr>
          <p:cNvSpPr/>
          <p:nvPr/>
        </p:nvSpPr>
        <p:spPr>
          <a:xfrm>
            <a:off x="5911492" y="1309577"/>
            <a:ext cx="244415" cy="215660"/>
          </a:xfrm>
          <a:prstGeom prst="ellipse">
            <a:avLst/>
          </a:prstGeom>
          <a:solidFill>
            <a:schemeClr val="bg2">
              <a:lumMod val="90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4118062A-B539-AF69-FCBD-52648D0F1018}"/>
              </a:ext>
            </a:extLst>
          </p:cNvPr>
          <p:cNvSpPr/>
          <p:nvPr/>
        </p:nvSpPr>
        <p:spPr>
          <a:xfrm>
            <a:off x="5652700" y="2085954"/>
            <a:ext cx="877018" cy="1624641"/>
          </a:xfrm>
          <a:prstGeom prst="ellipse">
            <a:avLst/>
          </a:prstGeom>
          <a:solidFill>
            <a:schemeClr val="bg2">
              <a:lumMod val="90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319FC9C5-E27F-703A-DE26-F1805945B7D2}"/>
              </a:ext>
            </a:extLst>
          </p:cNvPr>
          <p:cNvSpPr/>
          <p:nvPr/>
        </p:nvSpPr>
        <p:spPr>
          <a:xfrm>
            <a:off x="6155907" y="1525237"/>
            <a:ext cx="431321" cy="416942"/>
          </a:xfrm>
          <a:prstGeom prst="ellipse">
            <a:avLst/>
          </a:prstGeom>
          <a:solidFill>
            <a:schemeClr val="bg2">
              <a:lumMod val="90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6C9BBD4D-5875-2403-00FC-2EF8B7A8CD8D}"/>
              </a:ext>
            </a:extLst>
          </p:cNvPr>
          <p:cNvSpPr/>
          <p:nvPr/>
        </p:nvSpPr>
        <p:spPr>
          <a:xfrm>
            <a:off x="5480171" y="3710595"/>
            <a:ext cx="301924" cy="301924"/>
          </a:xfrm>
          <a:prstGeom prst="ellipse">
            <a:avLst/>
          </a:prstGeom>
          <a:solidFill>
            <a:schemeClr val="bg2">
              <a:lumMod val="90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1AF53B01-E069-33A1-F1E1-CBD4E483CB5B}"/>
              </a:ext>
            </a:extLst>
          </p:cNvPr>
          <p:cNvSpPr/>
          <p:nvPr/>
        </p:nvSpPr>
        <p:spPr>
          <a:xfrm>
            <a:off x="5911490" y="3940631"/>
            <a:ext cx="172529" cy="158151"/>
          </a:xfrm>
          <a:prstGeom prst="ellipse">
            <a:avLst/>
          </a:prstGeom>
          <a:solidFill>
            <a:schemeClr val="bg2">
              <a:lumMod val="90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909E14AF-CBA2-9E5E-ADF5-C166A12D4EC1}"/>
              </a:ext>
            </a:extLst>
          </p:cNvPr>
          <p:cNvSpPr/>
          <p:nvPr/>
        </p:nvSpPr>
        <p:spPr>
          <a:xfrm>
            <a:off x="5695829" y="4242555"/>
            <a:ext cx="172529" cy="158151"/>
          </a:xfrm>
          <a:prstGeom prst="ellipse">
            <a:avLst/>
          </a:prstGeom>
          <a:solidFill>
            <a:schemeClr val="bg2">
              <a:lumMod val="90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Symbols of NASA | NASA">
            <a:extLst>
              <a:ext uri="{FF2B5EF4-FFF2-40B4-BE49-F238E27FC236}">
                <a16:creationId xmlns:a16="http://schemas.microsoft.com/office/drawing/2014/main" id="{3A611AD5-F145-1353-AEA5-21F8A0FF56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1120" y="38845"/>
            <a:ext cx="1747422" cy="873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058C702-BDAA-72DF-5F4D-6BCBC1534B26}"/>
              </a:ext>
            </a:extLst>
          </p:cNvPr>
          <p:cNvSpPr txBox="1"/>
          <p:nvPr/>
        </p:nvSpPr>
        <p:spPr>
          <a:xfrm>
            <a:off x="10710050" y="5567122"/>
            <a:ext cx="1747422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dirty="0">
                <a:ea typeface="+mn-lt"/>
                <a:cs typeface="+mn-lt"/>
              </a:rPr>
              <a:t>Bryson Peters</a:t>
            </a:r>
          </a:p>
        </p:txBody>
      </p:sp>
      <p:sp>
        <p:nvSpPr>
          <p:cNvPr id="14" name="Slide Number Placeholder 2">
            <a:extLst>
              <a:ext uri="{FF2B5EF4-FFF2-40B4-BE49-F238E27FC236}">
                <a16:creationId xmlns:a16="http://schemas.microsoft.com/office/drawing/2014/main" id="{742E76F2-3CE6-42BF-D8B8-1DA994CC2A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746630" y="6133161"/>
            <a:ext cx="704088" cy="365125"/>
          </a:xfrm>
        </p:spPr>
        <p:txBody>
          <a:bodyPr lIns="91440" tIns="45720" rIns="91440" bIns="45720" anchor="t"/>
          <a:lstStyle/>
          <a:p>
            <a:pPr algn="ctr"/>
            <a:fld id="{6F1FABC0-072B-4F22-8F9B-95A9D10B0206}" type="slidenum">
              <a:rPr lang="en-US" smtClean="0"/>
              <a:pPr algn="ctr"/>
              <a:t>7</a:t>
            </a:fld>
            <a:endParaRPr lang="en-US" dirty="0"/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FC003F29-CD7A-5149-7644-4EF689CEC876}"/>
              </a:ext>
            </a:extLst>
          </p:cNvPr>
          <p:cNvCxnSpPr>
            <a:cxnSpLocks/>
          </p:cNvCxnSpPr>
          <p:nvPr/>
        </p:nvCxnSpPr>
        <p:spPr>
          <a:xfrm flipH="1">
            <a:off x="6587228" y="2491180"/>
            <a:ext cx="1906793" cy="545393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1512A09A-0981-7D71-D31D-9BF811936F00}"/>
              </a:ext>
            </a:extLst>
          </p:cNvPr>
          <p:cNvSpPr txBox="1"/>
          <p:nvPr/>
        </p:nvSpPr>
        <p:spPr>
          <a:xfrm>
            <a:off x="8494021" y="1601684"/>
            <a:ext cx="3410392" cy="156966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200" b="1" dirty="0"/>
              <a:t>Gas bubbles congregate in center of tank. 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BC5848C9-2ECA-50DB-52F4-02BB5AADE355}"/>
              </a:ext>
            </a:extLst>
          </p:cNvPr>
          <p:cNvCxnSpPr>
            <a:cxnSpLocks/>
          </p:cNvCxnSpPr>
          <p:nvPr/>
        </p:nvCxnSpPr>
        <p:spPr>
          <a:xfrm flipH="1" flipV="1">
            <a:off x="6624811" y="1752541"/>
            <a:ext cx="1869210" cy="18963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16794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rrow: Chevron 7">
            <a:extLst>
              <a:ext uri="{FF2B5EF4-FFF2-40B4-BE49-F238E27FC236}">
                <a16:creationId xmlns:a16="http://schemas.microsoft.com/office/drawing/2014/main" id="{D5E999BF-CFDF-4F2A-9409-07CA976B41B3}"/>
              </a:ext>
            </a:extLst>
          </p:cNvPr>
          <p:cNvSpPr/>
          <p:nvPr/>
        </p:nvSpPr>
        <p:spPr>
          <a:xfrm rot="10800000">
            <a:off x="6695095" y="1768509"/>
            <a:ext cx="5232795" cy="958452"/>
          </a:xfrm>
          <a:prstGeom prst="chevron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BCA2D6F9-CDFC-CCBD-FBB2-160A5D4E38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0403" y="1305069"/>
            <a:ext cx="5840315" cy="4411244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5" name="TextBox 1">
            <a:extLst>
              <a:ext uri="{FF2B5EF4-FFF2-40B4-BE49-F238E27FC236}">
                <a16:creationId xmlns:a16="http://schemas.microsoft.com/office/drawing/2014/main" id="{598C6480-1ECA-44A7-497C-D9773B0A501B}"/>
              </a:ext>
            </a:extLst>
          </p:cNvPr>
          <p:cNvSpPr txBox="1"/>
          <p:nvPr/>
        </p:nvSpPr>
        <p:spPr>
          <a:xfrm>
            <a:off x="6945825" y="1871639"/>
            <a:ext cx="4569864" cy="830997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>
                <a:latin typeface="Arial"/>
                <a:ea typeface="Tahoma"/>
                <a:cs typeface="Tahoma"/>
              </a:rPr>
              <a:t>Bragg sensors read the strain on the fiber optic cable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9208160-D107-DD32-9382-49B882BEEC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438" y="255113"/>
            <a:ext cx="10515600" cy="1325563"/>
          </a:xfrm>
        </p:spPr>
        <p:txBody>
          <a:bodyPr/>
          <a:lstStyle/>
          <a:p>
            <a:r>
              <a:rPr lang="en-US">
                <a:latin typeface="Arial"/>
                <a:cs typeface="Arial"/>
              </a:rPr>
              <a:t>Background: </a:t>
            </a:r>
            <a:r>
              <a:rPr lang="en-US" sz="3600" i="1">
                <a:latin typeface="Arial"/>
                <a:cs typeface="Arial"/>
              </a:rPr>
              <a:t>Fiber Optic Sensing System</a:t>
            </a:r>
            <a:endParaRPr lang="en-US" sz="3600" i="1"/>
          </a:p>
        </p:txBody>
      </p:sp>
      <p:sp>
        <p:nvSpPr>
          <p:cNvPr id="9" name="Slide Number Placeholder 2">
            <a:extLst>
              <a:ext uri="{FF2B5EF4-FFF2-40B4-BE49-F238E27FC236}">
                <a16:creationId xmlns:a16="http://schemas.microsoft.com/office/drawing/2014/main" id="{8943A484-DCEE-1354-4052-50883FC3FA42}"/>
              </a:ext>
            </a:extLst>
          </p:cNvPr>
          <p:cNvSpPr txBox="1">
            <a:spLocks/>
          </p:cNvSpPr>
          <p:nvPr/>
        </p:nvSpPr>
        <p:spPr>
          <a:xfrm>
            <a:off x="5746630" y="6133161"/>
            <a:ext cx="704088" cy="365125"/>
          </a:xfrm>
          <a:prstGeom prst="rect">
            <a:avLst/>
          </a:prstGeom>
        </p:spPr>
        <p:txBody>
          <a:bodyPr lIns="91440" tIns="45720" rIns="91440" bIns="45720" anchor="t"/>
          <a:lstStyle>
            <a:defPPr>
              <a:defRPr lang="en-US"/>
            </a:defPPr>
            <a:lvl1pPr marL="0" algn="r" defTabSz="914400" rtl="0" eaLnBrk="1" latinLnBrk="0" hangingPunct="1"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6F1FABC0-072B-4F22-8F9B-95A9D10B0206}" type="slidenum">
              <a:rPr lang="en-US" smtClean="0"/>
              <a:pPr algn="ctr"/>
              <a:t>8</a:t>
            </a:fld>
            <a:endParaRPr lang="en-US"/>
          </a:p>
        </p:txBody>
      </p:sp>
      <p:pic>
        <p:nvPicPr>
          <p:cNvPr id="7" name="Picture 2" descr="Symbols of NASA | NASA">
            <a:extLst>
              <a:ext uri="{FF2B5EF4-FFF2-40B4-BE49-F238E27FC236}">
                <a16:creationId xmlns:a16="http://schemas.microsoft.com/office/drawing/2014/main" id="{448CC982-50B8-6738-3D6E-839149143B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1120" y="38845"/>
            <a:ext cx="1747422" cy="873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Arrow: Chevron 9">
            <a:extLst>
              <a:ext uri="{FF2B5EF4-FFF2-40B4-BE49-F238E27FC236}">
                <a16:creationId xmlns:a16="http://schemas.microsoft.com/office/drawing/2014/main" id="{D0D4E85D-2060-46A2-0860-7539606B0C8E}"/>
              </a:ext>
            </a:extLst>
          </p:cNvPr>
          <p:cNvSpPr/>
          <p:nvPr/>
        </p:nvSpPr>
        <p:spPr>
          <a:xfrm rot="10800000">
            <a:off x="6695094" y="2976207"/>
            <a:ext cx="5232795" cy="958452"/>
          </a:xfrm>
          <a:prstGeom prst="chevron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TextBox 1">
            <a:extLst>
              <a:ext uri="{FF2B5EF4-FFF2-40B4-BE49-F238E27FC236}">
                <a16:creationId xmlns:a16="http://schemas.microsoft.com/office/drawing/2014/main" id="{9BE82426-9188-33EC-5ADA-396D0B1E5307}"/>
              </a:ext>
            </a:extLst>
          </p:cNvPr>
          <p:cNvSpPr txBox="1"/>
          <p:nvPr/>
        </p:nvSpPr>
        <p:spPr>
          <a:xfrm>
            <a:off x="7025993" y="3224600"/>
            <a:ext cx="4569864" cy="461665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>
                <a:latin typeface="Arial"/>
                <a:ea typeface="Tahoma"/>
                <a:cs typeface="Tahoma"/>
              </a:rPr>
              <a:t>Strain varies with temperature </a:t>
            </a:r>
          </a:p>
        </p:txBody>
      </p:sp>
      <p:sp>
        <p:nvSpPr>
          <p:cNvPr id="12" name="Arrow: Chevron 11">
            <a:extLst>
              <a:ext uri="{FF2B5EF4-FFF2-40B4-BE49-F238E27FC236}">
                <a16:creationId xmlns:a16="http://schemas.microsoft.com/office/drawing/2014/main" id="{7E120D14-8936-631C-7C90-275478273B07}"/>
              </a:ext>
            </a:extLst>
          </p:cNvPr>
          <p:cNvSpPr/>
          <p:nvPr/>
        </p:nvSpPr>
        <p:spPr>
          <a:xfrm rot="10800000">
            <a:off x="6688997" y="4213694"/>
            <a:ext cx="5232795" cy="958452"/>
          </a:xfrm>
          <a:prstGeom prst="chevron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TextBox 1">
            <a:extLst>
              <a:ext uri="{FF2B5EF4-FFF2-40B4-BE49-F238E27FC236}">
                <a16:creationId xmlns:a16="http://schemas.microsoft.com/office/drawing/2014/main" id="{BBCFBC1D-3F5E-A9B8-C05E-74347AF6ECBA}"/>
              </a:ext>
            </a:extLst>
          </p:cNvPr>
          <p:cNvSpPr txBox="1"/>
          <p:nvPr/>
        </p:nvSpPr>
        <p:spPr>
          <a:xfrm>
            <a:off x="7025993" y="4273691"/>
            <a:ext cx="4569864" cy="830997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>
                <a:latin typeface="Arial"/>
                <a:ea typeface="Tahoma"/>
                <a:cs typeface="Tahoma"/>
              </a:rPr>
              <a:t>The cable is connected to information system to relay data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F54315F-7F52-B0CD-0811-1459A58E7E59}"/>
              </a:ext>
            </a:extLst>
          </p:cNvPr>
          <p:cNvSpPr txBox="1"/>
          <p:nvPr/>
        </p:nvSpPr>
        <p:spPr>
          <a:xfrm>
            <a:off x="10710050" y="5567122"/>
            <a:ext cx="1747422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>
                <a:ea typeface="+mn-lt"/>
                <a:cs typeface="+mn-lt"/>
              </a:rPr>
              <a:t>Bryson Peters</a:t>
            </a:r>
          </a:p>
        </p:txBody>
      </p:sp>
    </p:spTree>
    <p:extLst>
      <p:ext uri="{BB962C8B-B14F-4D97-AF65-F5344CB8AC3E}">
        <p14:creationId xmlns:p14="http://schemas.microsoft.com/office/powerpoint/2010/main" val="1729093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208160-D107-DD32-9382-49B882BEEC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438" y="255113"/>
            <a:ext cx="10515600" cy="1325563"/>
          </a:xfrm>
        </p:spPr>
        <p:txBody>
          <a:bodyPr/>
          <a:lstStyle/>
          <a:p>
            <a:r>
              <a:rPr lang="en-US">
                <a:latin typeface="Arial"/>
                <a:cs typeface="Arial"/>
              </a:rPr>
              <a:t>Background: </a:t>
            </a:r>
            <a:r>
              <a:rPr lang="en-US" sz="4000" i="1">
                <a:latin typeface="Arial"/>
                <a:cs typeface="Arial"/>
              </a:rPr>
              <a:t>Previous Designs</a:t>
            </a:r>
            <a:endParaRPr lang="en-US" sz="4000" i="1"/>
          </a:p>
        </p:txBody>
      </p:sp>
      <p:pic>
        <p:nvPicPr>
          <p:cNvPr id="3" name="Picture 4" descr="A picture containing sky, road, outdoor, truck&#10;&#10;Description automatically generated">
            <a:extLst>
              <a:ext uri="{FF2B5EF4-FFF2-40B4-BE49-F238E27FC236}">
                <a16:creationId xmlns:a16="http://schemas.microsoft.com/office/drawing/2014/main" id="{DA91C79D-D1C3-EC74-7E6D-0A7D7D9F200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245" r="11656"/>
          <a:stretch/>
        </p:blipFill>
        <p:spPr>
          <a:xfrm>
            <a:off x="1330941" y="1283818"/>
            <a:ext cx="4596858" cy="4286097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9" name="Slide Number Placeholder 2">
            <a:extLst>
              <a:ext uri="{FF2B5EF4-FFF2-40B4-BE49-F238E27FC236}">
                <a16:creationId xmlns:a16="http://schemas.microsoft.com/office/drawing/2014/main" id="{8943A484-DCEE-1354-4052-50883FC3FA42}"/>
              </a:ext>
            </a:extLst>
          </p:cNvPr>
          <p:cNvSpPr txBox="1">
            <a:spLocks/>
          </p:cNvSpPr>
          <p:nvPr/>
        </p:nvSpPr>
        <p:spPr>
          <a:xfrm>
            <a:off x="5746630" y="6133161"/>
            <a:ext cx="704088" cy="365125"/>
          </a:xfrm>
          <a:prstGeom prst="rect">
            <a:avLst/>
          </a:prstGeom>
        </p:spPr>
        <p:txBody>
          <a:bodyPr lIns="91440" tIns="45720" rIns="91440" bIns="45720" anchor="t"/>
          <a:lstStyle>
            <a:defPPr>
              <a:defRPr lang="en-US"/>
            </a:defPPr>
            <a:lvl1pPr marL="0" algn="r" defTabSz="914400" rtl="0" eaLnBrk="1" latinLnBrk="0" hangingPunct="1"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6F1FABC0-072B-4F22-8F9B-95A9D10B0206}" type="slidenum">
              <a:rPr lang="en-US" smtClean="0"/>
              <a:pPr algn="ctr"/>
              <a:t>9</a:t>
            </a:fld>
            <a:endParaRPr lang="en-US"/>
          </a:p>
        </p:txBody>
      </p:sp>
      <p:pic>
        <p:nvPicPr>
          <p:cNvPr id="7" name="Picture 2" descr="Symbols of NASA | NASA">
            <a:extLst>
              <a:ext uri="{FF2B5EF4-FFF2-40B4-BE49-F238E27FC236}">
                <a16:creationId xmlns:a16="http://schemas.microsoft.com/office/drawing/2014/main" id="{448CC982-50B8-6738-3D6E-839149143B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1120" y="38845"/>
            <a:ext cx="1747422" cy="873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354A8126-546C-433E-EA25-04B8D7F72E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515" y="1242161"/>
            <a:ext cx="2895668" cy="4327172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Arrow: Curved Down 9">
            <a:extLst>
              <a:ext uri="{FF2B5EF4-FFF2-40B4-BE49-F238E27FC236}">
                <a16:creationId xmlns:a16="http://schemas.microsoft.com/office/drawing/2014/main" id="{7941505E-C1C5-77E4-2C9E-AD327EA51056}"/>
              </a:ext>
            </a:extLst>
          </p:cNvPr>
          <p:cNvSpPr/>
          <p:nvPr/>
        </p:nvSpPr>
        <p:spPr>
          <a:xfrm>
            <a:off x="4079875" y="1445823"/>
            <a:ext cx="4169433" cy="948906"/>
          </a:xfrm>
          <a:prstGeom prst="curved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2304727-1FE5-1194-5014-5FCC21A2D2B2}"/>
              </a:ext>
            </a:extLst>
          </p:cNvPr>
          <p:cNvSpPr txBox="1"/>
          <p:nvPr/>
        </p:nvSpPr>
        <p:spPr>
          <a:xfrm>
            <a:off x="10710050" y="5567122"/>
            <a:ext cx="1747422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>
                <a:ea typeface="+mn-lt"/>
                <a:cs typeface="+mn-lt"/>
              </a:rPr>
              <a:t>Bryson Peters</a:t>
            </a:r>
          </a:p>
        </p:txBody>
      </p:sp>
    </p:spTree>
    <p:extLst>
      <p:ext uri="{BB962C8B-B14F-4D97-AF65-F5344CB8AC3E}">
        <p14:creationId xmlns:p14="http://schemas.microsoft.com/office/powerpoint/2010/main" val="309375221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65EABDFE-F83C-4BD7-885C-5C292B0A824A}" vid="{D8D23F16-7882-4D30-A2C3-8840AF0B5C0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2800C6F2-6CBB-4FA9-AE46-F6384ACC9494}" vid="{E51F88B6-1262-4139-977A-1320F2C4EE1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0702AFAB896F49BAA5E5CC45A6A150" ma:contentTypeVersion="10" ma:contentTypeDescription="Create a new document." ma:contentTypeScope="" ma:versionID="5e6abc1ef4a1694ddc02946303a99954">
  <xsd:schema xmlns:xsd="http://www.w3.org/2001/XMLSchema" xmlns:xs="http://www.w3.org/2001/XMLSchema" xmlns:p="http://schemas.microsoft.com/office/2006/metadata/properties" xmlns:ns2="35d81135-31f0-4db5-8d55-9fcc6d23a5fe" xmlns:ns3="3f8814f2-3e13-480e-9ea8-415e2eb2c05f" targetNamespace="http://schemas.microsoft.com/office/2006/metadata/properties" ma:root="true" ma:fieldsID="b4944111af31d74f68a20c376796a1ea" ns2:_="" ns3:_="">
    <xsd:import namespace="35d81135-31f0-4db5-8d55-9fcc6d23a5fe"/>
    <xsd:import namespace="3f8814f2-3e13-480e-9ea8-415e2eb2c05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5d81135-31f0-4db5-8d55-9fcc6d23a5f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443b83bf-5a34-45d0-bf74-ccf9241540c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f8814f2-3e13-480e-9ea8-415e2eb2c05f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be44d8b3-8084-4c4e-b24b-4111637a4fd1}" ma:internalName="TaxCatchAll" ma:showField="CatchAllData" ma:web="3f8814f2-3e13-480e-9ea8-415e2eb2c05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35d81135-31f0-4db5-8d55-9fcc6d23a5fe">
      <Terms xmlns="http://schemas.microsoft.com/office/infopath/2007/PartnerControls"/>
    </lcf76f155ced4ddcb4097134ff3c332f>
    <TaxCatchAll xmlns="3f8814f2-3e13-480e-9ea8-415e2eb2c05f" xsi:nil="true"/>
    <SharedWithUsers xmlns="3f8814f2-3e13-480e-9ea8-415e2eb2c05f">
      <UserInfo>
        <DisplayName>Bryson Peters</DisplayName>
        <AccountId>14</AccountId>
        <AccountType/>
      </UserInfo>
      <UserInfo>
        <DisplayName>Trevor Lay</DisplayName>
        <AccountId>12</AccountId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A797B7D1-F1F3-4B09-A659-7E91942386D7}">
  <ds:schemaRefs>
    <ds:schemaRef ds:uri="35d81135-31f0-4db5-8d55-9fcc6d23a5fe"/>
    <ds:schemaRef ds:uri="3f8814f2-3e13-480e-9ea8-415e2eb2c05f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6F814D42-2E3E-474C-8A27-2E96C34A4D8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719C908-08D0-41E5-8AAB-BAC87D06F98F}">
  <ds:schemaRefs>
    <ds:schemaRef ds:uri="http://schemas.microsoft.com/office/2006/documentManagement/types"/>
    <ds:schemaRef ds:uri="http://schemas.microsoft.com/office/2006/metadata/properties"/>
    <ds:schemaRef ds:uri="http://purl.org/dc/terms/"/>
    <ds:schemaRef ds:uri="http://www.w3.org/XML/1998/namespace"/>
    <ds:schemaRef ds:uri="http://purl.org/dc/dcmitype/"/>
    <ds:schemaRef ds:uri="http://schemas.openxmlformats.org/package/2006/metadata/core-properties"/>
    <ds:schemaRef ds:uri="http://purl.org/dc/elements/1.1/"/>
    <ds:schemaRef ds:uri="35d81135-31f0-4db5-8d55-9fcc6d23a5fe"/>
    <ds:schemaRef ds:uri="http://schemas.microsoft.com/office/infopath/2007/PartnerControls"/>
    <ds:schemaRef ds:uri="3f8814f2-3e13-480e-9ea8-415e2eb2c05f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EML 4551-2 2019 Widescreen 190128</Template>
  <TotalTime>1</TotalTime>
  <Words>1405</Words>
  <Application>Microsoft Office PowerPoint</Application>
  <PresentationFormat>Widescreen</PresentationFormat>
  <Paragraphs>409</Paragraphs>
  <Slides>58</Slides>
  <Notes>13</Notes>
  <HiddenSlides>14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58</vt:i4>
      </vt:variant>
    </vt:vector>
  </HeadingPairs>
  <TitlesOfParts>
    <vt:vector size="66" baseType="lpstr">
      <vt:lpstr>Arial</vt:lpstr>
      <vt:lpstr>Calibri</vt:lpstr>
      <vt:lpstr>Cambria</vt:lpstr>
      <vt:lpstr>Cambria Math</vt:lpstr>
      <vt:lpstr>Sitka Text</vt:lpstr>
      <vt:lpstr>Tahoma</vt:lpstr>
      <vt:lpstr>Office Theme</vt:lpstr>
      <vt:lpstr>Office Theme</vt:lpstr>
      <vt:lpstr>PowerPoint Presentation</vt:lpstr>
      <vt:lpstr>Team Introductions</vt:lpstr>
      <vt:lpstr>Sponsor and Advisor</vt:lpstr>
      <vt:lpstr>Project Objective</vt:lpstr>
      <vt:lpstr>Background: Cryogenic Behavior in Space</vt:lpstr>
      <vt:lpstr>Background: Cryogenic Behavior in Space</vt:lpstr>
      <vt:lpstr>Background: Cryogenic Behavior in Space</vt:lpstr>
      <vt:lpstr>Background: Fiber Optic Sensing System</vt:lpstr>
      <vt:lpstr>Background: Previous Designs</vt:lpstr>
      <vt:lpstr>Background: Previous Designs</vt:lpstr>
      <vt:lpstr>Background: Previous Designs</vt:lpstr>
      <vt:lpstr>Customer Needs</vt:lpstr>
      <vt:lpstr>Design Specifications</vt:lpstr>
      <vt:lpstr>High Fidelity Concepts</vt:lpstr>
      <vt:lpstr>Concept Selection</vt:lpstr>
      <vt:lpstr>Concept Selection</vt:lpstr>
      <vt:lpstr>Concept Selection</vt:lpstr>
      <vt:lpstr>Final Selection</vt:lpstr>
      <vt:lpstr>CAD Prototype</vt:lpstr>
      <vt:lpstr>CAD Parts</vt:lpstr>
      <vt:lpstr>Necessary Steps</vt:lpstr>
      <vt:lpstr>Machining</vt:lpstr>
      <vt:lpstr>Dewar</vt:lpstr>
      <vt:lpstr>Testing Procedure: Mass Gauging </vt:lpstr>
      <vt:lpstr>PowerPoint Presentation</vt:lpstr>
      <vt:lpstr>Budget</vt:lpstr>
      <vt:lpstr>Current Work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Project Objective</vt:lpstr>
      <vt:lpstr>PowerPoint Presentation</vt:lpstr>
      <vt:lpstr>Functional Decomposition</vt:lpstr>
      <vt:lpstr>PowerPoint Presentation</vt:lpstr>
      <vt:lpstr>PowerPoint Presentation</vt:lpstr>
      <vt:lpstr>VDR3 Prototype</vt:lpstr>
      <vt:lpstr>Design Challenges</vt:lpstr>
      <vt:lpstr>MagLab Safety Training</vt:lpstr>
      <vt:lpstr>Functional Decomp Backup</vt:lpstr>
      <vt:lpstr>PowerPoint Presentation</vt:lpstr>
      <vt:lpstr>Concept Selection Backup</vt:lpstr>
      <vt:lpstr>Detailed Math Backup</vt:lpstr>
      <vt:lpstr>Standard Shapes</vt:lpstr>
      <vt:lpstr>PowerPoint Presentation</vt:lpstr>
      <vt:lpstr>Cool Shapes</vt:lpstr>
      <vt:lpstr>NASA-MSFC Measurement of Cryogenic Propellant Fuel Levels</vt:lpstr>
      <vt:lpstr>PowerPoint Presentation</vt:lpstr>
      <vt:lpstr>Approved Logos</vt:lpstr>
      <vt:lpstr>Color Palette</vt:lpstr>
      <vt:lpstr>APA Tables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Shayne McConomy</dc:creator>
  <cp:lastModifiedBy>Bryson Peters</cp:lastModifiedBy>
  <cp:revision>2</cp:revision>
  <dcterms:created xsi:type="dcterms:W3CDTF">2019-02-05T17:04:43Z</dcterms:created>
  <dcterms:modified xsi:type="dcterms:W3CDTF">2023-02-21T12:50:02Z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0x010100790702AFAB896F49BAA5E5CC45A6A150</vt:lpwstr>
  </property>
  <property fmtid="{D5CDD505-2E9C-101B-9397-08002B2CF9AE}" pid="3" name="MediaServiceImageTags">
    <vt:lpwstr/>
  </property>
</Properties>
</file>